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0"/>
  </p:notesMasterIdLst>
  <p:sldIdLst>
    <p:sldId id="285" r:id="rId2"/>
    <p:sldId id="257" r:id="rId3"/>
    <p:sldId id="258" r:id="rId4"/>
    <p:sldId id="259" r:id="rId5"/>
    <p:sldId id="278" r:id="rId6"/>
    <p:sldId id="260" r:id="rId7"/>
    <p:sldId id="261" r:id="rId8"/>
    <p:sldId id="262" r:id="rId9"/>
    <p:sldId id="263" r:id="rId10"/>
    <p:sldId id="264" r:id="rId11"/>
    <p:sldId id="265" r:id="rId12"/>
    <p:sldId id="266" r:id="rId13"/>
    <p:sldId id="279" r:id="rId14"/>
    <p:sldId id="267" r:id="rId15"/>
    <p:sldId id="268" r:id="rId16"/>
    <p:sldId id="269" r:id="rId17"/>
    <p:sldId id="270" r:id="rId18"/>
    <p:sldId id="271" r:id="rId19"/>
    <p:sldId id="280" r:id="rId20"/>
    <p:sldId id="272" r:id="rId21"/>
    <p:sldId id="281" r:id="rId22"/>
    <p:sldId id="273" r:id="rId23"/>
    <p:sldId id="282" r:id="rId24"/>
    <p:sldId id="287" r:id="rId25"/>
    <p:sldId id="286" r:id="rId26"/>
    <p:sldId id="288" r:id="rId27"/>
    <p:sldId id="290" r:id="rId28"/>
    <p:sldId id="289" r:id="rId29"/>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414141"/>
        </a:solidFill>
        <a:effectLst/>
        <a:uFillTx/>
        <a:latin typeface="Palatino"/>
        <a:ea typeface="Palatino"/>
        <a:cs typeface="Palatino"/>
        <a:sym typeface="Palatino"/>
      </a:defRPr>
    </a:lvl1pPr>
    <a:lvl2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414141"/>
        </a:solidFill>
        <a:effectLst/>
        <a:uFillTx/>
        <a:latin typeface="Palatino"/>
        <a:ea typeface="Palatino"/>
        <a:cs typeface="Palatino"/>
        <a:sym typeface="Palatino"/>
      </a:defRPr>
    </a:lvl2pPr>
    <a:lvl3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414141"/>
        </a:solidFill>
        <a:effectLst/>
        <a:uFillTx/>
        <a:latin typeface="Palatino"/>
        <a:ea typeface="Palatino"/>
        <a:cs typeface="Palatino"/>
        <a:sym typeface="Palatino"/>
      </a:defRPr>
    </a:lvl3pPr>
    <a:lvl4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414141"/>
        </a:solidFill>
        <a:effectLst/>
        <a:uFillTx/>
        <a:latin typeface="Palatino"/>
        <a:ea typeface="Palatino"/>
        <a:cs typeface="Palatino"/>
        <a:sym typeface="Palatino"/>
      </a:defRPr>
    </a:lvl4pPr>
    <a:lvl5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414141"/>
        </a:solidFill>
        <a:effectLst/>
        <a:uFillTx/>
        <a:latin typeface="Palatino"/>
        <a:ea typeface="Palatino"/>
        <a:cs typeface="Palatino"/>
        <a:sym typeface="Palatino"/>
      </a:defRPr>
    </a:lvl5pPr>
    <a:lvl6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414141"/>
        </a:solidFill>
        <a:effectLst/>
        <a:uFillTx/>
        <a:latin typeface="Palatino"/>
        <a:ea typeface="Palatino"/>
        <a:cs typeface="Palatino"/>
        <a:sym typeface="Palatino"/>
      </a:defRPr>
    </a:lvl6pPr>
    <a:lvl7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414141"/>
        </a:solidFill>
        <a:effectLst/>
        <a:uFillTx/>
        <a:latin typeface="Palatino"/>
        <a:ea typeface="Palatino"/>
        <a:cs typeface="Palatino"/>
        <a:sym typeface="Palatino"/>
      </a:defRPr>
    </a:lvl7pPr>
    <a:lvl8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414141"/>
        </a:solidFill>
        <a:effectLst/>
        <a:uFillTx/>
        <a:latin typeface="Palatino"/>
        <a:ea typeface="Palatino"/>
        <a:cs typeface="Palatino"/>
        <a:sym typeface="Palatino"/>
      </a:defRPr>
    </a:lvl8pPr>
    <a:lvl9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414141"/>
        </a:solidFill>
        <a:effectLst/>
        <a:uFillTx/>
        <a:latin typeface="Palatino"/>
        <a:ea typeface="Palatino"/>
        <a:cs typeface="Palatino"/>
        <a:sym typeface="Palatino"/>
      </a:defRPr>
    </a:lvl9pPr>
  </p:defaultTextStyle>
  <p:extLst>
    <p:ext uri="{EFAFB233-063F-42B5-8137-9DF3F51BA10A}">
      <p15:sldGuideLst xmlns:p15="http://schemas.microsoft.com/office/powerpoint/2012/main" xmlns="">
        <p15:guide id="1" orient="horz" pos="3072">
          <p15:clr>
            <a:srgbClr val="A4A3A4"/>
          </p15:clr>
        </p15:guide>
        <p15:guide id="2" pos="409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va Manke" initials="EM" lastIdx="17" clrIdx="0"/>
  <p:cmAuthor id="2" name="Anitchka Sasranichka" initials="AS" lastIdx="14"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Palatino"/>
          <a:ea typeface="Palatino"/>
          <a:cs typeface="Palatino"/>
        </a:font>
        <a:srgbClr val="414141"/>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C9C3BA">
              <a:alpha val="50000"/>
            </a:srgbClr>
          </a:solidFill>
        </a:fill>
      </a:tcStyle>
    </a:band2H>
    <a:firstCol>
      <a:tcTxStyle b="off" i="off">
        <a:font>
          <a:latin typeface="Palatino"/>
          <a:ea typeface="Palatino"/>
          <a:cs typeface="Palatino"/>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89847F"/>
          </a:solidFill>
        </a:fill>
      </a:tcStyle>
    </a:firstCol>
    <a:lastRow>
      <a:tcTxStyle b="off" i="off">
        <a:font>
          <a:latin typeface="Palatino"/>
          <a:ea typeface="Palatino"/>
          <a:cs typeface="Palatino"/>
        </a:font>
        <a:srgbClr val="414141"/>
      </a:tcTxStyle>
      <a:tcStyle>
        <a:tcBdr>
          <a:left>
            <a:ln w="12700" cap="flat">
              <a:noFill/>
              <a:miter lim="400000"/>
            </a:ln>
          </a:left>
          <a:right>
            <a:ln w="12700" cap="flat">
              <a:noFill/>
              <a:miter lim="400000"/>
            </a:ln>
          </a:right>
          <a:top>
            <a:ln w="25400" cap="flat">
              <a:solidFill>
                <a:srgbClr val="525252"/>
              </a:solidFill>
              <a:prstDash val="solid"/>
              <a:miter lim="400000"/>
            </a:ln>
          </a:top>
          <a:bottom>
            <a:ln w="12700" cap="flat">
              <a:noFill/>
              <a:miter lim="400000"/>
            </a:ln>
          </a:bottom>
          <a:insideH>
            <a:ln w="12700" cap="flat">
              <a:solidFill>
                <a:srgbClr val="C9C3BA"/>
              </a:solidFill>
              <a:prstDash val="solid"/>
              <a:miter lim="400000"/>
            </a:ln>
          </a:insideH>
          <a:insideV>
            <a:ln w="12700" cap="flat">
              <a:noFill/>
              <a:miter lim="400000"/>
            </a:ln>
          </a:insideV>
        </a:tcBdr>
        <a:fill>
          <a:noFill/>
        </a:fill>
      </a:tcStyle>
    </a:lastRow>
    <a:firstRow>
      <a:tcTxStyle b="off" i="off">
        <a:font>
          <a:latin typeface="Palatino"/>
          <a:ea typeface="Palatino"/>
          <a:cs typeface="Palatino"/>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C9C3BA"/>
              </a:solidFill>
              <a:prstDash val="solid"/>
              <a:miter lim="400000"/>
            </a:ln>
          </a:insideH>
          <a:insideV>
            <a:ln w="12700" cap="flat">
              <a:noFill/>
              <a:miter lim="400000"/>
            </a:ln>
          </a:insideV>
        </a:tcBdr>
        <a:fill>
          <a:solidFill>
            <a:schemeClr val="accent5">
              <a:hueOff val="-375889"/>
              <a:satOff val="-9195"/>
              <a:lumOff val="-14901"/>
            </a:schemeClr>
          </a:solidFill>
        </a:fill>
      </a:tcStyle>
    </a:firstRow>
  </a:tblStyle>
  <a:tblStyle styleId="{C7B018BB-80A7-4F77-B60F-C8B233D01FF8}" styleName="">
    <a:tblBg/>
    <a:wholeTbl>
      <a:tcTxStyle b="off" i="off">
        <a:font>
          <a:latin typeface="Palatino"/>
          <a:ea typeface="Palatino"/>
          <a:cs typeface="Palatino"/>
        </a:font>
        <a:srgbClr val="414141"/>
      </a:tcTxStyle>
      <a:tcStyle>
        <a:tcBdr>
          <a:left>
            <a:ln w="25400" cap="rnd">
              <a:solidFill>
                <a:srgbClr val="C9C3BA"/>
              </a:solidFill>
              <a:custDash>
                <a:ds d="100000" sp="200000"/>
              </a:custDash>
              <a:miter lim="400000"/>
            </a:ln>
          </a:left>
          <a:right>
            <a:ln w="25400" cap="rnd">
              <a:solidFill>
                <a:srgbClr val="C9C3BA"/>
              </a:solidFill>
              <a:custDash>
                <a:ds d="100000" sp="200000"/>
              </a:custDash>
              <a:miter lim="400000"/>
            </a:ln>
          </a:right>
          <a:top>
            <a:ln w="25400" cap="rnd">
              <a:solidFill>
                <a:srgbClr val="C9C3BA"/>
              </a:solidFill>
              <a:custDash>
                <a:ds d="100000" sp="200000"/>
              </a:custDash>
              <a:miter lim="400000"/>
            </a:ln>
          </a:top>
          <a:bottom>
            <a:ln w="25400" cap="rnd">
              <a:solidFill>
                <a:srgbClr val="C9C3BA"/>
              </a:solidFill>
              <a:custDash>
                <a:ds d="100000" sp="200000"/>
              </a:custDash>
              <a:miter lim="400000"/>
            </a:ln>
          </a:bottom>
          <a:insideH>
            <a:ln w="25400" cap="rnd">
              <a:solidFill>
                <a:srgbClr val="C9C3BA"/>
              </a:solidFill>
              <a:custDash>
                <a:ds d="100000" sp="200000"/>
              </a:custDash>
              <a:miter lim="400000"/>
            </a:ln>
          </a:insideH>
          <a:insideV>
            <a:ln w="25400" cap="rnd">
              <a:solidFill>
                <a:srgbClr val="C9C3BA"/>
              </a:solidFill>
              <a:custDash>
                <a:ds d="100000" sp="200000"/>
              </a:custDash>
              <a:miter lim="400000"/>
            </a:ln>
          </a:insideV>
        </a:tcBdr>
        <a:fill>
          <a:noFill/>
        </a:fill>
      </a:tcStyle>
    </a:wholeTbl>
    <a:band2H>
      <a:tcTxStyle/>
      <a:tcStyle>
        <a:tcBdr/>
        <a:fill>
          <a:solidFill>
            <a:srgbClr val="C9C3BA">
              <a:alpha val="75000"/>
            </a:srgbClr>
          </a:solidFill>
        </a:fill>
      </a:tcStyle>
    </a:band2H>
    <a:firstCol>
      <a:tcTxStyle b="off" i="off">
        <a:font>
          <a:latin typeface="Palatino"/>
          <a:ea typeface="Palatino"/>
          <a:cs typeface="Palatino"/>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solidFill>
                <a:srgbClr val="FFFFFF">
                  <a:alpha val="50000"/>
                </a:srgbClr>
              </a:solidFill>
              <a:prstDash val="solid"/>
              <a:miter lim="400000"/>
            </a:ln>
          </a:insideV>
        </a:tcBdr>
        <a:fill>
          <a:noFill/>
        </a:fill>
      </a:tcStyle>
    </a:firstCol>
    <a:lastRow>
      <a:tcTxStyle b="off" i="off">
        <a:font>
          <a:latin typeface="Palatino"/>
          <a:ea typeface="Palatino"/>
          <a:cs typeface="Palatino"/>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lastRow>
    <a:firstRow>
      <a:tcTxStyle b="off" i="off">
        <a:font>
          <a:latin typeface="Palatino"/>
          <a:ea typeface="Palatino"/>
          <a:cs typeface="Palatino"/>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FFFFFF">
                  <a:alpha val="50000"/>
                </a:srgbClr>
              </a:solidFill>
              <a:prstDash val="solid"/>
              <a:miter lim="400000"/>
            </a:ln>
          </a:insideH>
          <a:insideV>
            <a:ln w="12700" cap="flat">
              <a:noFill/>
              <a:miter lim="400000"/>
            </a:ln>
          </a:insideV>
        </a:tcBdr>
        <a:fill>
          <a:noFill/>
        </a:fill>
      </a:tcStyle>
    </a:firstRow>
  </a:tblStyle>
  <a:tblStyle styleId="{EEE7283C-3CF3-47DC-8721-378D4A62B228}" styleName="">
    <a:tblBg/>
    <a:wholeTbl>
      <a:tcTxStyle b="off" i="off">
        <a:font>
          <a:latin typeface="Palatino"/>
          <a:ea typeface="Palatino"/>
          <a:cs typeface="Palatino"/>
        </a:font>
        <a:srgbClr val="414141"/>
      </a:tcTxStyle>
      <a:tcStyle>
        <a:tcBdr>
          <a:left>
            <a:ln w="12700" cap="flat">
              <a:noFill/>
              <a:miter lim="400000"/>
            </a:ln>
          </a:left>
          <a:right>
            <a:ln w="12700" cap="flat">
              <a:noFill/>
              <a:miter lim="400000"/>
            </a:ln>
          </a:right>
          <a:top>
            <a:ln w="12700" cap="flat">
              <a:solidFill>
                <a:srgbClr val="C9C3BA"/>
              </a:solidFill>
              <a:prstDash val="solid"/>
              <a:miter lim="400000"/>
            </a:ln>
          </a:top>
          <a:bottom>
            <a:ln w="12700" cap="flat">
              <a:solidFill>
                <a:srgbClr val="C9C3BA"/>
              </a:solidFill>
              <a:prstDash val="solid"/>
              <a:miter lim="400000"/>
            </a:ln>
          </a:bottom>
          <a:insideH>
            <a:ln w="12700" cap="flat">
              <a:solidFill>
                <a:srgbClr val="C9C3BA"/>
              </a:solidFill>
              <a:prstDash val="solid"/>
              <a:miter lim="400000"/>
            </a:ln>
          </a:insideH>
          <a:insideV>
            <a:ln w="12700" cap="flat">
              <a:noFill/>
              <a:miter lim="400000"/>
            </a:ln>
          </a:insideV>
        </a:tcBdr>
        <a:fill>
          <a:noFill/>
        </a:fill>
      </a:tcStyle>
    </a:wholeTbl>
    <a:band2H>
      <a:tcTxStyle/>
      <a:tcStyle>
        <a:tcBdr/>
        <a:fill>
          <a:solidFill>
            <a:srgbClr val="C9C3BA">
              <a:alpha val="50000"/>
            </a:srgbClr>
          </a:solidFill>
        </a:fill>
      </a:tcStyle>
    </a:band2H>
    <a:firstCol>
      <a:tcTxStyle b="off" i="off">
        <a:font>
          <a:latin typeface="Palatino"/>
          <a:ea typeface="Palatino"/>
          <a:cs typeface="Palatino"/>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939D60"/>
          </a:solidFill>
        </a:fill>
      </a:tcStyle>
    </a:firstCol>
    <a:lastRow>
      <a:tcTxStyle b="off" i="off">
        <a:font>
          <a:latin typeface="Palatino"/>
          <a:ea typeface="Palatino"/>
          <a:cs typeface="Palatino"/>
        </a:font>
        <a:srgbClr val="414141"/>
      </a:tcTxStyle>
      <a:tcStyle>
        <a:tcBdr>
          <a:left>
            <a:ln w="12700" cap="flat">
              <a:noFill/>
              <a:miter lim="400000"/>
            </a:ln>
          </a:left>
          <a:right>
            <a:ln w="12700" cap="flat">
              <a:noFill/>
              <a:miter lim="400000"/>
            </a:ln>
          </a:right>
          <a:top>
            <a:ln w="25400" cap="flat">
              <a:solidFill>
                <a:srgbClr val="525252"/>
              </a:solidFill>
              <a:prstDash val="solid"/>
              <a:miter lim="400000"/>
            </a:ln>
          </a:top>
          <a:bottom>
            <a:ln w="12700" cap="flat">
              <a:noFill/>
              <a:miter lim="400000"/>
            </a:ln>
          </a:bottom>
          <a:insideH>
            <a:ln w="12700" cap="flat">
              <a:solidFill>
                <a:srgbClr val="C9C3BA"/>
              </a:solidFill>
              <a:prstDash val="solid"/>
              <a:miter lim="400000"/>
            </a:ln>
          </a:insideH>
          <a:insideV>
            <a:ln w="12700" cap="flat">
              <a:noFill/>
              <a:miter lim="400000"/>
            </a:ln>
          </a:insideV>
        </a:tcBdr>
        <a:fill>
          <a:noFill/>
        </a:fill>
      </a:tcStyle>
    </a:lastRow>
    <a:firstRow>
      <a:tcTxStyle b="off" i="off">
        <a:font>
          <a:latin typeface="Palatino"/>
          <a:ea typeface="Palatino"/>
          <a:cs typeface="Palatino"/>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C9C3BA"/>
              </a:solidFill>
              <a:prstDash val="solid"/>
              <a:miter lim="400000"/>
            </a:ln>
          </a:insideH>
          <a:insideV>
            <a:ln w="12700" cap="flat">
              <a:noFill/>
              <a:miter lim="400000"/>
            </a:ln>
          </a:insideV>
        </a:tcBdr>
        <a:fill>
          <a:solidFill>
            <a:schemeClr val="accent3">
              <a:hueOff val="708446"/>
              <a:satOff val="-4821"/>
              <a:lumOff val="-14251"/>
            </a:schemeClr>
          </a:solidFill>
        </a:fill>
      </a:tcStyle>
    </a:firstRow>
  </a:tblStyle>
  <a:tblStyle styleId="{CF821DB8-F4EB-4A41-A1BA-3FCAFE7338EE}" styleName="">
    <a:tblBg/>
    <a:wholeTbl>
      <a:tcTxStyle b="off" i="off">
        <a:font>
          <a:latin typeface="Palatino"/>
          <a:ea typeface="Palatino"/>
          <a:cs typeface="Palatino"/>
        </a:font>
        <a:srgbClr val="414141"/>
      </a:tcTxStyle>
      <a:tcStyle>
        <a:tcBdr>
          <a:left>
            <a:ln w="12700" cap="flat">
              <a:solidFill>
                <a:schemeClr val="accent1">
                  <a:hueOff val="-113918"/>
                  <a:satOff val="19024"/>
                  <a:lumOff val="19749"/>
                </a:schemeClr>
              </a:solidFill>
              <a:prstDash val="solid"/>
              <a:miter lim="400000"/>
            </a:ln>
          </a:left>
          <a:right>
            <a:ln w="12700" cap="flat">
              <a:solidFill>
                <a:schemeClr val="accent1">
                  <a:hueOff val="-113918"/>
                  <a:satOff val="19024"/>
                  <a:lumOff val="19749"/>
                </a:schemeClr>
              </a:solidFill>
              <a:prstDash val="solid"/>
              <a:miter lim="400000"/>
            </a:ln>
          </a:right>
          <a:top>
            <a:ln w="12700" cap="flat">
              <a:solidFill>
                <a:schemeClr val="accent1">
                  <a:hueOff val="-113918"/>
                  <a:satOff val="19024"/>
                  <a:lumOff val="19749"/>
                </a:schemeClr>
              </a:solidFill>
              <a:prstDash val="solid"/>
              <a:miter lim="400000"/>
            </a:ln>
          </a:top>
          <a:bottom>
            <a:ln w="12700" cap="flat">
              <a:solidFill>
                <a:schemeClr val="accent1">
                  <a:hueOff val="-113918"/>
                  <a:satOff val="19024"/>
                  <a:lumOff val="19749"/>
                </a:schemeClr>
              </a:solidFill>
              <a:prstDash val="solid"/>
              <a:miter lim="400000"/>
            </a:ln>
          </a:bottom>
          <a:insideH>
            <a:ln w="12700" cap="flat">
              <a:solidFill>
                <a:schemeClr val="accent1">
                  <a:hueOff val="-113918"/>
                  <a:satOff val="19024"/>
                  <a:lumOff val="19749"/>
                </a:schemeClr>
              </a:solidFill>
              <a:prstDash val="solid"/>
              <a:miter lim="400000"/>
            </a:ln>
          </a:insideH>
          <a:insideV>
            <a:ln w="12700" cap="flat">
              <a:solidFill>
                <a:schemeClr val="accent1">
                  <a:hueOff val="-113918"/>
                  <a:satOff val="19024"/>
                  <a:lumOff val="19749"/>
                </a:schemeClr>
              </a:solidFill>
              <a:prstDash val="solid"/>
              <a:miter lim="400000"/>
            </a:ln>
          </a:insideV>
        </a:tcBdr>
        <a:fill>
          <a:noFill/>
        </a:fill>
      </a:tcStyle>
    </a:wholeTbl>
    <a:band2H>
      <a:tcTxStyle/>
      <a:tcStyle>
        <a:tcBdr/>
        <a:fill>
          <a:solidFill>
            <a:schemeClr val="accent1">
              <a:hueOff val="-113918"/>
              <a:satOff val="19024"/>
              <a:lumOff val="19749"/>
              <a:alpha val="35000"/>
            </a:schemeClr>
          </a:solidFill>
        </a:fill>
      </a:tcStyle>
    </a:band2H>
    <a:firstCol>
      <a:tcTxStyle b="off" i="off">
        <a:font>
          <a:latin typeface="Palatino"/>
          <a:ea typeface="Palatino"/>
          <a:cs typeface="Palatino"/>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738AAF"/>
          </a:solidFill>
        </a:fill>
      </a:tcStyle>
    </a:firstCol>
    <a:lastRow>
      <a:tcTxStyle b="off" i="off">
        <a:font>
          <a:latin typeface="Palatino"/>
          <a:ea typeface="Palatino"/>
          <a:cs typeface="Palatino"/>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chemeClr val="accent1">
                  <a:hueOff val="-113918"/>
                  <a:satOff val="19024"/>
                  <a:lumOff val="19749"/>
                </a:schemeClr>
              </a:solidFill>
              <a:prstDash val="solid"/>
              <a:miter lim="400000"/>
            </a:ln>
          </a:insideH>
          <a:insideV>
            <a:ln w="12700" cap="flat">
              <a:noFill/>
              <a:miter lim="400000"/>
            </a:ln>
          </a:insideV>
        </a:tcBdr>
        <a:fill>
          <a:solidFill>
            <a:schemeClr val="accent1">
              <a:hueOff val="369196"/>
              <a:satOff val="13972"/>
              <a:lumOff val="-24493"/>
            </a:schemeClr>
          </a:solidFill>
        </a:fill>
      </a:tcStyle>
    </a:lastRow>
    <a:firstRow>
      <a:tcTxStyle b="off" i="off">
        <a:font>
          <a:latin typeface="Palatino"/>
          <a:ea typeface="Palatino"/>
          <a:cs typeface="Palatino"/>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chemeClr val="accent1">
                  <a:hueOff val="-113918"/>
                  <a:satOff val="19024"/>
                  <a:lumOff val="19749"/>
                </a:schemeClr>
              </a:solidFill>
              <a:prstDash val="solid"/>
              <a:miter lim="400000"/>
            </a:ln>
          </a:insideH>
          <a:insideV>
            <a:ln w="12700" cap="flat">
              <a:noFill/>
              <a:miter lim="400000"/>
            </a:ln>
          </a:insideV>
        </a:tcBdr>
        <a:fill>
          <a:solidFill>
            <a:schemeClr val="accent1">
              <a:hueOff val="369194"/>
              <a:satOff val="6343"/>
              <a:lumOff val="-13963"/>
            </a:schemeClr>
          </a:solidFill>
        </a:fill>
      </a:tcStyle>
    </a:firstRow>
  </a:tblStyle>
  <a:tblStyle styleId="{33BA23B1-9221-436E-865A-0063620EA4FD}" styleName="">
    <a:tblBg/>
    <a:wholeTbl>
      <a:tcTxStyle b="off" i="off">
        <a:font>
          <a:latin typeface="Palatino"/>
          <a:ea typeface="Palatino"/>
          <a:cs typeface="Palatino"/>
        </a:font>
        <a:srgbClr val="414141"/>
      </a:tcTxStyle>
      <a:tcStyle>
        <a:tcBdr>
          <a:left>
            <a:ln w="12700" cap="flat">
              <a:solidFill>
                <a:srgbClr val="C9C3BA"/>
              </a:solidFill>
              <a:prstDash val="solid"/>
              <a:miter lim="400000"/>
            </a:ln>
          </a:left>
          <a:right>
            <a:ln w="12700" cap="flat">
              <a:solidFill>
                <a:srgbClr val="C9C3BA"/>
              </a:solidFill>
              <a:prstDash val="solid"/>
              <a:miter lim="400000"/>
            </a:ln>
          </a:right>
          <a:top>
            <a:ln w="12700" cap="flat">
              <a:solidFill>
                <a:srgbClr val="C9C3BA"/>
              </a:solidFill>
              <a:prstDash val="solid"/>
              <a:miter lim="400000"/>
            </a:ln>
          </a:top>
          <a:bottom>
            <a:ln w="12700" cap="flat">
              <a:solidFill>
                <a:srgbClr val="C9C3BA"/>
              </a:solidFill>
              <a:prstDash val="solid"/>
              <a:miter lim="400000"/>
            </a:ln>
          </a:bottom>
          <a:insideH>
            <a:ln w="12700" cap="flat">
              <a:solidFill>
                <a:srgbClr val="C9C3BA"/>
              </a:solidFill>
              <a:prstDash val="solid"/>
              <a:miter lim="400000"/>
            </a:ln>
          </a:insideH>
          <a:insideV>
            <a:ln w="12700" cap="flat">
              <a:solidFill>
                <a:srgbClr val="C9C3BA"/>
              </a:solidFill>
              <a:prstDash val="solid"/>
              <a:miter lim="400000"/>
            </a:ln>
          </a:insideV>
        </a:tcBdr>
        <a:fill>
          <a:noFill/>
        </a:fill>
      </a:tcStyle>
    </a:wholeTbl>
    <a:band2H>
      <a:tcTxStyle/>
      <a:tcStyle>
        <a:tcBdr/>
        <a:fill>
          <a:solidFill>
            <a:srgbClr val="C9C3BA">
              <a:alpha val="50000"/>
            </a:srgbClr>
          </a:solidFill>
        </a:fill>
      </a:tcStyle>
    </a:band2H>
    <a:firstCol>
      <a:tcTxStyle b="off" i="off">
        <a:font>
          <a:latin typeface="Palatino"/>
          <a:ea typeface="Palatino"/>
          <a:cs typeface="Palatino"/>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66635F"/>
          </a:solidFill>
        </a:fill>
      </a:tcStyle>
    </a:firstCol>
    <a:lastRow>
      <a:tcTxStyle b="off" i="off">
        <a:font>
          <a:latin typeface="Palatino"/>
          <a:ea typeface="Palatino"/>
          <a:cs typeface="Palatino"/>
        </a:font>
        <a:srgbClr val="414141"/>
      </a:tcTxStyle>
      <a:tcStyle>
        <a:tcBdr>
          <a:left>
            <a:ln w="12700" cap="flat">
              <a:noFill/>
              <a:miter lim="400000"/>
            </a:ln>
          </a:left>
          <a:right>
            <a:ln w="12700" cap="flat">
              <a:noFill/>
              <a:miter lim="400000"/>
            </a:ln>
          </a:right>
          <a:top>
            <a:ln w="12700" cap="flat">
              <a:solidFill>
                <a:srgbClr val="000000"/>
              </a:solidFill>
              <a:prstDash val="solid"/>
              <a:miter lim="400000"/>
            </a:ln>
          </a:top>
          <a:bottom>
            <a:ln w="12700" cap="flat">
              <a:noFill/>
              <a:miter lim="400000"/>
            </a:ln>
          </a:bottom>
          <a:insideH>
            <a:ln w="12700" cap="flat">
              <a:solidFill>
                <a:srgbClr val="C9C3BA"/>
              </a:solidFill>
              <a:prstDash val="solid"/>
              <a:miter lim="400000"/>
            </a:ln>
          </a:insideH>
          <a:insideV>
            <a:ln w="12700" cap="flat">
              <a:noFill/>
              <a:miter lim="400000"/>
            </a:ln>
          </a:insideV>
        </a:tcBdr>
        <a:fill>
          <a:noFill/>
        </a:fill>
      </a:tcStyle>
    </a:lastRow>
    <a:firstRow>
      <a:tcTxStyle b="off" i="off">
        <a:font>
          <a:latin typeface="Palatino"/>
          <a:ea typeface="Palatino"/>
          <a:cs typeface="Palatino"/>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C9C3BA"/>
              </a:solidFill>
              <a:prstDash val="solid"/>
              <a:miter lim="400000"/>
            </a:ln>
          </a:insideH>
          <a:insideV>
            <a:ln w="12700" cap="flat">
              <a:noFill/>
              <a:miter lim="400000"/>
            </a:ln>
          </a:insideV>
        </a:tcBdr>
        <a:fill>
          <a:solidFill>
            <a:srgbClr val="89847F"/>
          </a:solidFill>
        </a:fill>
      </a:tcStyle>
    </a:firstRow>
  </a:tblStyle>
  <a:tblStyle styleId="{2708684C-4D16-4618-839F-0558EEFCDFE6}" styleName="">
    <a:tblBg/>
    <a:wholeTbl>
      <a:tcTxStyle b="off" i="off">
        <a:font>
          <a:latin typeface="Palatino"/>
          <a:ea typeface="Palatino"/>
          <a:cs typeface="Palatino"/>
        </a:font>
        <a:srgbClr val="414141"/>
      </a:tcTxStyle>
      <a:tcStyle>
        <a:tcBdr>
          <a:left>
            <a:ln w="12700" cap="flat">
              <a:noFill/>
              <a:miter lim="400000"/>
            </a:ln>
          </a:left>
          <a:right>
            <a:ln w="12700" cap="flat">
              <a:noFill/>
              <a:miter lim="400000"/>
            </a:ln>
          </a:right>
          <a:top>
            <a:ln w="12700" cap="flat">
              <a:solidFill>
                <a:srgbClr val="89847F"/>
              </a:solidFill>
              <a:custDash>
                <a:ds d="200000" sp="200000"/>
              </a:custDash>
              <a:miter lim="400000"/>
            </a:ln>
          </a:top>
          <a:bottom>
            <a:ln w="12700" cap="flat">
              <a:solidFill>
                <a:srgbClr val="89847F"/>
              </a:solidFill>
              <a:custDash>
                <a:ds d="200000" sp="200000"/>
              </a:custDash>
              <a:miter lim="400000"/>
            </a:ln>
          </a:bottom>
          <a:insideH>
            <a:ln w="12700" cap="flat">
              <a:solidFill>
                <a:srgbClr val="89847F"/>
              </a:solidFill>
              <a:custDash>
                <a:ds d="200000" sp="200000"/>
              </a:custDash>
              <a:miter lim="400000"/>
            </a:ln>
          </a:insideH>
          <a:insideV>
            <a:ln w="12700" cap="flat">
              <a:noFill/>
              <a:miter lim="400000"/>
            </a:ln>
          </a:insideV>
        </a:tcBdr>
        <a:fill>
          <a:noFill/>
        </a:fill>
      </a:tcStyle>
    </a:wholeTbl>
    <a:band2H>
      <a:tcTxStyle/>
      <a:tcStyle>
        <a:tcBdr/>
        <a:fill>
          <a:solidFill>
            <a:srgbClr val="C9C3BA">
              <a:alpha val="35000"/>
            </a:srgbClr>
          </a:solidFill>
        </a:fill>
      </a:tcStyle>
    </a:band2H>
    <a:firstCol>
      <a:tcTxStyle b="off" i="off">
        <a:font>
          <a:latin typeface="Palatino"/>
          <a:ea typeface="Palatino"/>
          <a:cs typeface="Palatino"/>
        </a:font>
        <a:srgbClr val="414141"/>
      </a:tcTxStyle>
      <a:tcStyle>
        <a:tcBdr>
          <a:left>
            <a:ln w="12700" cap="flat">
              <a:noFill/>
              <a:miter lim="400000"/>
            </a:ln>
          </a:left>
          <a:right>
            <a:ln w="25400" cap="flat">
              <a:solidFill>
                <a:srgbClr val="000000"/>
              </a:solidFill>
              <a:prstDash val="solid"/>
              <a:miter lim="400000"/>
            </a:ln>
          </a:right>
          <a:top>
            <a:ln w="12700" cap="flat">
              <a:solidFill>
                <a:srgbClr val="89847F"/>
              </a:solidFill>
              <a:custDash>
                <a:ds d="200000" sp="200000"/>
              </a:custDash>
              <a:miter lim="400000"/>
            </a:ln>
          </a:top>
          <a:bottom>
            <a:ln w="12700" cap="flat">
              <a:solidFill>
                <a:srgbClr val="89847F"/>
              </a:solidFill>
              <a:custDash>
                <a:ds d="200000" sp="200000"/>
              </a:custDash>
              <a:miter lim="400000"/>
            </a:ln>
          </a:bottom>
          <a:insideH>
            <a:ln w="12700" cap="flat">
              <a:solidFill>
                <a:srgbClr val="89847F"/>
              </a:solidFill>
              <a:custDash>
                <a:ds d="200000" sp="200000"/>
              </a:custDash>
              <a:miter lim="400000"/>
            </a:ln>
          </a:insideH>
          <a:insideV>
            <a:ln w="12700" cap="flat">
              <a:noFill/>
              <a:miter lim="400000"/>
            </a:ln>
          </a:insideV>
        </a:tcBdr>
        <a:fill>
          <a:noFill/>
        </a:fill>
      </a:tcStyle>
    </a:firstCol>
    <a:lastRow>
      <a:tcTxStyle b="off" i="off">
        <a:font>
          <a:latin typeface="Palatino"/>
          <a:ea typeface="Palatino"/>
          <a:cs typeface="Palatino"/>
        </a:font>
        <a:srgbClr val="414141"/>
      </a:tcTxStyle>
      <a:tcStyle>
        <a:tcBdr>
          <a:left>
            <a:ln w="12700" cap="flat">
              <a:noFill/>
              <a:miter lim="400000"/>
            </a:ln>
          </a:left>
          <a:right>
            <a:ln w="12700" cap="flat">
              <a:noFill/>
              <a:miter lim="400000"/>
            </a:ln>
          </a:right>
          <a:top>
            <a:ln w="25400" cap="flat">
              <a:solidFill>
                <a:srgbClr val="000000"/>
              </a:solidFill>
              <a:prstDash val="solid"/>
              <a:miter lim="400000"/>
            </a:ln>
          </a:top>
          <a:bottom>
            <a:ln w="12700" cap="flat">
              <a:noFill/>
              <a:miter lim="400000"/>
            </a:ln>
          </a:bottom>
          <a:insideH>
            <a:ln w="12700" cap="flat">
              <a:solidFill>
                <a:srgbClr val="89847F"/>
              </a:solidFill>
              <a:prstDash val="solid"/>
              <a:miter lim="400000"/>
            </a:ln>
          </a:insideH>
          <a:insideV>
            <a:ln w="12700" cap="flat">
              <a:noFill/>
              <a:miter lim="400000"/>
            </a:ln>
          </a:insideV>
        </a:tcBdr>
        <a:fill>
          <a:noFill/>
        </a:fill>
      </a:tcStyle>
    </a:lastRow>
    <a:firstRow>
      <a:tcTxStyle b="off" i="off">
        <a:font>
          <a:latin typeface="Palatino"/>
          <a:ea typeface="Palatino"/>
          <a:cs typeface="Palatino"/>
        </a:font>
        <a:srgbClr val="414141"/>
      </a:tcTxStyle>
      <a:tcStyle>
        <a:tcBdr>
          <a:left>
            <a:ln w="12700" cap="flat">
              <a:noFill/>
              <a:miter lim="400000"/>
            </a:ln>
          </a:left>
          <a:right>
            <a:ln w="12700" cap="flat">
              <a:noFill/>
              <a:miter lim="400000"/>
            </a:ln>
          </a:right>
          <a:top>
            <a:ln w="12700" cap="flat">
              <a:noFill/>
              <a:miter lim="400000"/>
            </a:ln>
          </a:top>
          <a:bottom>
            <a:ln w="25400" cap="flat">
              <a:solidFill>
                <a:srgbClr val="000000"/>
              </a:solidFill>
              <a:prstDash val="solid"/>
              <a:miter lim="400000"/>
            </a:ln>
          </a:bottom>
          <a:insideH>
            <a:ln w="12700" cap="flat">
              <a:solidFill>
                <a:srgbClr val="89847F"/>
              </a:solidFill>
              <a:prstDash val="solid"/>
              <a:miter lim="400000"/>
            </a:ln>
          </a:insideH>
          <a:insideV>
            <a:ln w="12700" cap="flat">
              <a:noFill/>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879"/>
    <p:restoredTop sz="82529" autoAdjust="0"/>
  </p:normalViewPr>
  <p:slideViewPr>
    <p:cSldViewPr>
      <p:cViewPr>
        <p:scale>
          <a:sx n="40" d="100"/>
          <a:sy n="40" d="100"/>
        </p:scale>
        <p:origin x="-210" y="-492"/>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0" name="Shape 130"/>
          <p:cNvSpPr>
            <a:spLocks noGrp="1" noRot="1" noChangeAspect="1"/>
          </p:cNvSpPr>
          <p:nvPr>
            <p:ph type="sldImg"/>
          </p:nvPr>
        </p:nvSpPr>
        <p:spPr>
          <a:xfrm>
            <a:off x="1143000" y="685800"/>
            <a:ext cx="4572000" cy="3429000"/>
          </a:xfrm>
          <a:prstGeom prst="rect">
            <a:avLst/>
          </a:prstGeom>
        </p:spPr>
        <p:txBody>
          <a:bodyPr/>
          <a:lstStyle/>
          <a:p>
            <a:endParaRPr/>
          </a:p>
        </p:txBody>
      </p:sp>
      <p:sp>
        <p:nvSpPr>
          <p:cNvPr id="131" name="Shape 131"/>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171906164"/>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a:xfrm>
            <a:off x="3884613" y="8685213"/>
            <a:ext cx="2971800" cy="457200"/>
          </a:xfrm>
          <a:prstGeom prst="rect">
            <a:avLst/>
          </a:prstGeom>
        </p:spPr>
        <p:txBody>
          <a:bodyPr/>
          <a:lstStyle/>
          <a:p>
            <a:fld id="{DE44C7D8-C0FE-4852-9BBD-AB7E4E046175}" type="slidenum">
              <a:rPr lang="de-DE" smtClean="0"/>
              <a:t>1</a:t>
            </a:fld>
            <a:endParaRPr lang="de-DE"/>
          </a:p>
        </p:txBody>
      </p:sp>
    </p:spTree>
    <p:extLst>
      <p:ext uri="{BB962C8B-B14F-4D97-AF65-F5344CB8AC3E}">
        <p14:creationId xmlns:p14="http://schemas.microsoft.com/office/powerpoint/2010/main" val="41771902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2200" dirty="0">
                <a:effectLst/>
                <a:latin typeface="Helvetica Neue"/>
                <a:ea typeface="Helvetica Neue"/>
                <a:cs typeface="Helvetica Neue"/>
                <a:sym typeface="Helvetica Neue"/>
              </a:rPr>
              <a:t>Das Pariser Klimaschutzabkommen besagt, dass der Anstieg der globalen Temperatur auf 2 Grad begrenzt werden muss. Eigentlich heißt es, dass er "deutlich unter 2 Grad" gehalten werden sollte, wobei 1,5 Grad angestrebt werden sollten. Das macht einen riesigen Unterschied: 1,5 Grad bedeutet, dass der Meeresspiegel um 10 cm weniger ansteigt, was 10 Millionen Menschen weniger bedeutet, die ihr Zuhause verlieren würden, nur 70 bis 90 Prozent der Korallen werden sterben, etwa hundert Millionen Menschen weniger werden von Armut bedroht sein, weil sie vor Zyklonen und Überschwemmungen gerettet werden. </a:t>
            </a:r>
            <a:endParaRPr lang="de-DE" dirty="0"/>
          </a:p>
        </p:txBody>
      </p:sp>
    </p:spTree>
    <p:extLst>
      <p:ext uri="{BB962C8B-B14F-4D97-AF65-F5344CB8AC3E}">
        <p14:creationId xmlns:p14="http://schemas.microsoft.com/office/powerpoint/2010/main" val="2511857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a:pPr>
            <a:r>
              <a:rPr lang="de-DE" sz="2200" b="1" dirty="0">
                <a:effectLst/>
                <a:latin typeface="Helvetica Neue"/>
                <a:ea typeface="Helvetica Neue"/>
                <a:cs typeface="Helvetica Neue"/>
                <a:sym typeface="Helvetica Neue"/>
              </a:rPr>
              <a:t>Die 24. Weltklimakonferenz in </a:t>
            </a:r>
            <a:r>
              <a:rPr lang="de-DE" sz="2200" b="1" dirty="0" smtClean="0">
                <a:effectLst/>
                <a:latin typeface="Helvetica Neue"/>
                <a:ea typeface="Helvetica Neue"/>
                <a:cs typeface="Helvetica Neue"/>
                <a:sym typeface="Helvetica Neue"/>
              </a:rPr>
              <a:t>Katowice, </a:t>
            </a:r>
            <a:r>
              <a:rPr lang="de-DE" sz="2200" b="1" dirty="0">
                <a:effectLst/>
                <a:latin typeface="Helvetica Neue"/>
                <a:ea typeface="Helvetica Neue"/>
                <a:cs typeface="Helvetica Neue"/>
                <a:sym typeface="Helvetica Neue"/>
              </a:rPr>
              <a:t>Polen.</a:t>
            </a:r>
            <a:r>
              <a:rPr lang="de-DE" sz="2200" dirty="0">
                <a:effectLst/>
                <a:latin typeface="Helvetica Neue"/>
                <a:ea typeface="Helvetica Neue"/>
                <a:cs typeface="Helvetica Neue"/>
                <a:sym typeface="Helvetica Neue"/>
              </a:rPr>
              <a:t> Am 15. Dezember 2018 spätabends konnte die Konferenz einen </a:t>
            </a:r>
            <a:r>
              <a:rPr lang="de-DE" sz="2200" dirty="0" smtClean="0">
                <a:effectLst/>
                <a:latin typeface="Helvetica Neue"/>
                <a:ea typeface="Helvetica Neue"/>
                <a:cs typeface="Helvetica Neue"/>
                <a:sym typeface="Helvetica Neue"/>
              </a:rPr>
              <a:t>Kompromiss als </a:t>
            </a:r>
            <a:r>
              <a:rPr lang="de-DE" sz="2200" dirty="0">
                <a:effectLst/>
                <a:latin typeface="Helvetica Neue"/>
                <a:ea typeface="Helvetica Neue"/>
                <a:cs typeface="Helvetica Neue"/>
                <a:sym typeface="Helvetica Neue"/>
              </a:rPr>
              <a:t>Ergebnis verkünden, dass der Anstieg der Erderwärmung auf zwei Grad begrenzt werden soll, gemessen an vorindustriellen Werten. Damit wurde beschlossen, dass das „Pariser Klimaschutzabkommen“ implementiert werden soll. Aber: Die verabschiedeten Regeln sind kein „Muss“, sollen aber durch „</a:t>
            </a:r>
            <a:r>
              <a:rPr lang="de-DE" sz="2200" dirty="0" err="1">
                <a:effectLst/>
                <a:latin typeface="Helvetica Neue"/>
                <a:ea typeface="Helvetica Neue"/>
                <a:cs typeface="Helvetica Neue"/>
                <a:sym typeface="Helvetica Neue"/>
              </a:rPr>
              <a:t>Naming</a:t>
            </a:r>
            <a:r>
              <a:rPr lang="de-DE" sz="2200" dirty="0">
                <a:effectLst/>
                <a:latin typeface="Helvetica Neue"/>
                <a:ea typeface="Helvetica Neue"/>
                <a:cs typeface="Helvetica Neue"/>
                <a:sym typeface="Helvetica Neue"/>
              </a:rPr>
              <a:t> </a:t>
            </a:r>
            <a:r>
              <a:rPr lang="de-DE" sz="2200" dirty="0" err="1">
                <a:effectLst/>
                <a:latin typeface="Helvetica Neue"/>
                <a:ea typeface="Helvetica Neue"/>
                <a:cs typeface="Helvetica Neue"/>
                <a:sym typeface="Helvetica Neue"/>
              </a:rPr>
              <a:t>and</a:t>
            </a:r>
            <a:r>
              <a:rPr lang="de-DE" sz="2200" dirty="0">
                <a:effectLst/>
                <a:latin typeface="Helvetica Neue"/>
                <a:ea typeface="Helvetica Neue"/>
                <a:cs typeface="Helvetica Neue"/>
                <a:sym typeface="Helvetica Neue"/>
              </a:rPr>
              <a:t> </a:t>
            </a:r>
            <a:r>
              <a:rPr lang="de-DE" sz="2200" dirty="0" err="1">
                <a:effectLst/>
                <a:latin typeface="Helvetica Neue"/>
                <a:ea typeface="Helvetica Neue"/>
                <a:cs typeface="Helvetica Neue"/>
                <a:sym typeface="Helvetica Neue"/>
              </a:rPr>
              <a:t>Shaming</a:t>
            </a:r>
            <a:r>
              <a:rPr lang="de-DE" sz="2200" dirty="0">
                <a:effectLst/>
                <a:latin typeface="Helvetica Neue"/>
                <a:ea typeface="Helvetica Neue"/>
                <a:cs typeface="Helvetica Neue"/>
                <a:sym typeface="Helvetica Neue"/>
              </a:rPr>
              <a:t>“ („Nennen und Beschämen“) wirksam werden, indem entsprechende Länder bei Verletzungen öffentlich angeprangert werden.</a:t>
            </a:r>
          </a:p>
          <a:p>
            <a:endParaRPr lang="de-DE" dirty="0"/>
          </a:p>
        </p:txBody>
      </p:sp>
    </p:spTree>
    <p:extLst>
      <p:ext uri="{BB962C8B-B14F-4D97-AF65-F5344CB8AC3E}">
        <p14:creationId xmlns:p14="http://schemas.microsoft.com/office/powerpoint/2010/main" val="23662107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a:pPr>
            <a:r>
              <a:rPr lang="de-DE" dirty="0"/>
              <a:t>Das heißt,</a:t>
            </a:r>
            <a:r>
              <a:rPr lang="de-DE" baseline="0" dirty="0"/>
              <a:t> viele Menschen in Deutschland benutzen viel mehr Ressourcen als die Menschen in Bangladesch. Verbrauchen mehr Energie und </a:t>
            </a:r>
            <a:r>
              <a:rPr lang="de-DE" baseline="0" dirty="0" smtClean="0"/>
              <a:t>richten </a:t>
            </a:r>
            <a:r>
              <a:rPr lang="de-DE" baseline="0" dirty="0"/>
              <a:t>damit mehr </a:t>
            </a:r>
            <a:r>
              <a:rPr lang="de-DE" baseline="0" dirty="0" smtClean="0"/>
              <a:t>Schaden </a:t>
            </a:r>
            <a:r>
              <a:rPr lang="de-DE" baseline="0" dirty="0"/>
              <a:t>an. </a:t>
            </a:r>
            <a:r>
              <a:rPr lang="de-DE" sz="2200" dirty="0">
                <a:effectLst/>
                <a:latin typeface="Helvetica Neue"/>
                <a:ea typeface="Helvetica Neue"/>
                <a:cs typeface="Helvetica Neue"/>
                <a:sym typeface="Helvetica Neue"/>
              </a:rPr>
              <a:t>Wenn alle Menschen dieser Welt einen genauso großen Fußabdruck hätten, würden wir etwa 2,6 Erden benötigen.</a:t>
            </a:r>
            <a:r>
              <a:rPr lang="de-DE" sz="2200" baseline="0" dirty="0">
                <a:effectLst/>
                <a:latin typeface="Helvetica Neue"/>
                <a:ea typeface="Helvetica Neue"/>
                <a:cs typeface="Helvetica Neue"/>
                <a:sym typeface="Helvetica Neue"/>
              </a:rPr>
              <a:t> </a:t>
            </a:r>
            <a:r>
              <a:rPr lang="de-DE" baseline="0" dirty="0"/>
              <a:t>Viele Menschen in Bangladesch verwenden weniger. </a:t>
            </a:r>
          </a:p>
          <a:p>
            <a:endParaRPr lang="de-DE" dirty="0"/>
          </a:p>
        </p:txBody>
      </p:sp>
    </p:spTree>
    <p:extLst>
      <p:ext uri="{BB962C8B-B14F-4D97-AF65-F5344CB8AC3E}">
        <p14:creationId xmlns:p14="http://schemas.microsoft.com/office/powerpoint/2010/main" val="28275494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a:xfrm>
            <a:off x="3884613" y="8685213"/>
            <a:ext cx="2971800" cy="457200"/>
          </a:xfrm>
          <a:prstGeom prst="rect">
            <a:avLst/>
          </a:prstGeom>
        </p:spPr>
        <p:txBody>
          <a:bodyPr/>
          <a:lstStyle/>
          <a:p>
            <a:fld id="{DE44C7D8-C0FE-4852-9BBD-AB7E4E046175}" type="slidenum">
              <a:rPr lang="de-DE" smtClean="0"/>
              <a:t>25</a:t>
            </a:fld>
            <a:endParaRPr lang="de-DE"/>
          </a:p>
        </p:txBody>
      </p:sp>
    </p:spTree>
    <p:extLst>
      <p:ext uri="{BB962C8B-B14F-4D97-AF65-F5344CB8AC3E}">
        <p14:creationId xmlns:p14="http://schemas.microsoft.com/office/powerpoint/2010/main" val="19485964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20740931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 name="Shape 141"/>
          <p:cNvSpPr>
            <a:spLocks noGrp="1" noRot="1" noChangeAspect="1"/>
          </p:cNvSpPr>
          <p:nvPr>
            <p:ph type="sldImg"/>
          </p:nvPr>
        </p:nvSpPr>
        <p:spPr>
          <a:prstGeom prst="rect">
            <a:avLst/>
          </a:prstGeom>
        </p:spPr>
        <p:txBody>
          <a:bodyPr/>
          <a:lstStyle/>
          <a:p>
            <a:endParaRPr/>
          </a:p>
        </p:txBody>
      </p:sp>
      <p:sp>
        <p:nvSpPr>
          <p:cNvPr id="142" name="Shape 142"/>
          <p:cNvSpPr>
            <a:spLocks noGrp="1"/>
          </p:cNvSpPr>
          <p:nvPr>
            <p:ph type="body" sz="quarter" idx="1"/>
          </p:nvPr>
        </p:nvSpPr>
        <p:spPr>
          <a:prstGeom prst="rect">
            <a:avLst/>
          </a:prstGeom>
        </p:spPr>
        <p:txBody>
          <a:bodyPr/>
          <a:lstStyle/>
          <a:p>
            <a:r>
              <a:t>Die erste Frage ist unsere Testfrage, ob ihr alle die Regeln für das Quiz verstanden habt.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Dahingegen die Definition von Klima: „…für ein bestimmtes geografisches Gebiet typischer jährlicher Ablauf der Witterung.“</a:t>
            </a:r>
          </a:p>
        </p:txBody>
      </p:sp>
    </p:spTree>
    <p:extLst>
      <p:ext uri="{BB962C8B-B14F-4D97-AF65-F5344CB8AC3E}">
        <p14:creationId xmlns:p14="http://schemas.microsoft.com/office/powerpoint/2010/main" val="40823382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Shape 163"/>
          <p:cNvSpPr>
            <a:spLocks noGrp="1" noRot="1" noChangeAspect="1"/>
          </p:cNvSpPr>
          <p:nvPr>
            <p:ph type="sldImg"/>
          </p:nvPr>
        </p:nvSpPr>
        <p:spPr>
          <a:prstGeom prst="rect">
            <a:avLst/>
          </a:prstGeom>
        </p:spPr>
        <p:txBody>
          <a:bodyPr/>
          <a:lstStyle/>
          <a:p>
            <a:endParaRPr/>
          </a:p>
        </p:txBody>
      </p:sp>
      <p:sp>
        <p:nvSpPr>
          <p:cNvPr id="164" name="Shape 164"/>
          <p:cNvSpPr>
            <a:spLocks noGrp="1"/>
          </p:cNvSpPr>
          <p:nvPr>
            <p:ph type="body" sz="quarter" idx="1"/>
          </p:nvPr>
        </p:nvSpPr>
        <p:spPr>
          <a:prstGeom prst="rect">
            <a:avLst/>
          </a:prstGeom>
        </p:spPr>
        <p:txBody>
          <a:bodyPr/>
          <a:lstStyle/>
          <a:p>
            <a:r>
              <a:rPr dirty="0" smtClean="0"/>
              <a:t>Da</a:t>
            </a:r>
            <a:r>
              <a:rPr lang="de-DE" dirty="0" smtClean="0"/>
              <a:t>s</a:t>
            </a:r>
            <a:r>
              <a:rPr dirty="0" smtClean="0"/>
              <a:t>s </a:t>
            </a:r>
            <a:r>
              <a:rPr dirty="0" err="1"/>
              <a:t>sich</a:t>
            </a:r>
            <a:r>
              <a:rPr dirty="0"/>
              <a:t> das </a:t>
            </a:r>
            <a:r>
              <a:rPr dirty="0" err="1"/>
              <a:t>Klima</a:t>
            </a:r>
            <a:r>
              <a:rPr dirty="0"/>
              <a:t> </a:t>
            </a:r>
            <a:r>
              <a:rPr dirty="0" err="1"/>
              <a:t>erwärmt</a:t>
            </a:r>
            <a:r>
              <a:rPr dirty="0"/>
              <a:t> </a:t>
            </a:r>
            <a:r>
              <a:rPr dirty="0" err="1"/>
              <a:t>ist</a:t>
            </a:r>
            <a:r>
              <a:rPr dirty="0"/>
              <a:t> </a:t>
            </a:r>
            <a:r>
              <a:rPr dirty="0" err="1"/>
              <a:t>keine</a:t>
            </a:r>
            <a:r>
              <a:rPr dirty="0"/>
              <a:t> </a:t>
            </a:r>
            <a:r>
              <a:rPr dirty="0" err="1"/>
              <a:t>Auswirkung</a:t>
            </a:r>
            <a:r>
              <a:rPr dirty="0"/>
              <a:t> des </a:t>
            </a:r>
            <a:r>
              <a:rPr dirty="0" err="1"/>
              <a:t>Klimawandels</a:t>
            </a:r>
            <a:r>
              <a:rPr dirty="0"/>
              <a:t>, </a:t>
            </a:r>
            <a:r>
              <a:rPr dirty="0" err="1"/>
              <a:t>sondern</a:t>
            </a:r>
            <a:r>
              <a:rPr dirty="0"/>
              <a:t> der </a:t>
            </a:r>
            <a:r>
              <a:rPr dirty="0" err="1"/>
              <a:t>Grund</a:t>
            </a:r>
            <a:r>
              <a:rPr dirty="0"/>
              <a:t> </a:t>
            </a:r>
            <a:r>
              <a:rPr dirty="0" err="1"/>
              <a:t>für</a:t>
            </a:r>
            <a:r>
              <a:rPr dirty="0"/>
              <a:t> den </a:t>
            </a:r>
            <a:r>
              <a:rPr dirty="0" err="1"/>
              <a:t>Klimawandel</a:t>
            </a:r>
            <a:r>
              <a:rPr dirty="0"/>
              <a:t>. </a:t>
            </a:r>
            <a:r>
              <a:rPr lang="de-DE" dirty="0"/>
              <a:t>Auswirkungen sind extremere Klimabedingungen,</a:t>
            </a:r>
            <a:r>
              <a:rPr lang="de-DE" baseline="0" dirty="0"/>
              <a:t> heißere Sommer, zunehmende Unwetter, mehr Regen und Flut.</a:t>
            </a: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37739379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Shape 175"/>
          <p:cNvSpPr>
            <a:spLocks noGrp="1" noRot="1" noChangeAspect="1"/>
          </p:cNvSpPr>
          <p:nvPr>
            <p:ph type="sldImg"/>
          </p:nvPr>
        </p:nvSpPr>
        <p:spPr>
          <a:prstGeom prst="rect">
            <a:avLst/>
          </a:prstGeom>
        </p:spPr>
        <p:txBody>
          <a:bodyPr/>
          <a:lstStyle/>
          <a:p>
            <a:endParaRPr/>
          </a:p>
        </p:txBody>
      </p:sp>
      <p:sp>
        <p:nvSpPr>
          <p:cNvPr id="176" name="Shape 176"/>
          <p:cNvSpPr>
            <a:spLocks noGrp="1"/>
          </p:cNvSpPr>
          <p:nvPr>
            <p:ph type="body" sz="quarter" idx="1"/>
          </p:nvPr>
        </p:nvSpPr>
        <p:spPr>
          <a:prstGeom prst="rect">
            <a:avLst/>
          </a:prstGeom>
        </p:spPr>
        <p:txBody>
          <a:bodyPr/>
          <a:lstStyle/>
          <a:p>
            <a:r>
              <a:rPr dirty="0" err="1"/>
              <a:t>Sonnenstrahlungschemie</a:t>
            </a:r>
            <a:r>
              <a:rPr dirty="0"/>
              <a:t> </a:t>
            </a:r>
            <a:r>
              <a:rPr dirty="0" err="1"/>
              <a:t>ist</a:t>
            </a:r>
            <a:r>
              <a:rPr dirty="0"/>
              <a:t> </a:t>
            </a:r>
            <a:r>
              <a:rPr dirty="0" err="1"/>
              <a:t>natürlich</a:t>
            </a:r>
            <a:r>
              <a:rPr dirty="0"/>
              <a:t> </a:t>
            </a:r>
            <a:r>
              <a:rPr dirty="0" err="1"/>
              <a:t>quatsch</a:t>
            </a:r>
            <a:r>
              <a:rPr dirty="0"/>
              <a:t>. Aber </a:t>
            </a:r>
            <a:r>
              <a:rPr dirty="0" err="1"/>
              <a:t>auch</a:t>
            </a:r>
            <a:r>
              <a:rPr dirty="0"/>
              <a:t> die </a:t>
            </a:r>
            <a:r>
              <a:rPr dirty="0" err="1"/>
              <a:t>Sonnenstrahlung</a:t>
            </a:r>
            <a:r>
              <a:rPr dirty="0"/>
              <a:t> </a:t>
            </a:r>
            <a:r>
              <a:rPr dirty="0" err="1"/>
              <a:t>allein</a:t>
            </a:r>
            <a:r>
              <a:rPr dirty="0"/>
              <a:t> </a:t>
            </a:r>
            <a:r>
              <a:rPr dirty="0" err="1"/>
              <a:t>verursacht</a:t>
            </a:r>
            <a:r>
              <a:rPr dirty="0"/>
              <a:t> </a:t>
            </a:r>
            <a:r>
              <a:rPr dirty="0" err="1"/>
              <a:t>nicht</a:t>
            </a:r>
            <a:r>
              <a:rPr dirty="0"/>
              <a:t> den </a:t>
            </a:r>
            <a:r>
              <a:rPr dirty="0" err="1"/>
              <a:t>Klimawandel</a:t>
            </a:r>
            <a:r>
              <a:rPr dirty="0"/>
              <a:t>. </a:t>
            </a:r>
            <a:r>
              <a:rPr dirty="0" err="1"/>
              <a:t>Eine</a:t>
            </a:r>
            <a:r>
              <a:rPr dirty="0"/>
              <a:t> </a:t>
            </a:r>
            <a:r>
              <a:rPr dirty="0" err="1"/>
              <a:t>wichtige</a:t>
            </a:r>
            <a:r>
              <a:rPr dirty="0"/>
              <a:t> </a:t>
            </a:r>
            <a:r>
              <a:rPr dirty="0" err="1"/>
              <a:t>Ursache</a:t>
            </a:r>
            <a:r>
              <a:rPr dirty="0"/>
              <a:t> </a:t>
            </a:r>
            <a:r>
              <a:rPr dirty="0" err="1"/>
              <a:t>für</a:t>
            </a:r>
            <a:r>
              <a:rPr dirty="0"/>
              <a:t> die </a:t>
            </a:r>
            <a:r>
              <a:rPr dirty="0" err="1"/>
              <a:t>globale</a:t>
            </a:r>
            <a:r>
              <a:rPr dirty="0"/>
              <a:t> </a:t>
            </a:r>
            <a:r>
              <a:rPr dirty="0" err="1"/>
              <a:t>Erwärmung</a:t>
            </a:r>
            <a:r>
              <a:rPr dirty="0"/>
              <a:t> </a:t>
            </a:r>
            <a:r>
              <a:rPr dirty="0" err="1"/>
              <a:t>ist</a:t>
            </a:r>
            <a:r>
              <a:rPr dirty="0"/>
              <a:t> der </a:t>
            </a:r>
            <a:r>
              <a:rPr dirty="0" err="1"/>
              <a:t>sogenannte</a:t>
            </a:r>
            <a:r>
              <a:rPr dirty="0"/>
              <a:t> </a:t>
            </a:r>
            <a:r>
              <a:rPr dirty="0" err="1"/>
              <a:t>Treibhauseffekt</a:t>
            </a:r>
            <a:r>
              <a:rPr dirty="0"/>
              <a:t>. </a:t>
            </a:r>
            <a:r>
              <a:rPr dirty="0" err="1"/>
              <a:t>Wie</a:t>
            </a:r>
            <a:r>
              <a:rPr dirty="0"/>
              <a:t> </a:t>
            </a:r>
            <a:r>
              <a:rPr dirty="0" err="1"/>
              <a:t>bei</a:t>
            </a:r>
            <a:r>
              <a:rPr dirty="0"/>
              <a:t> </a:t>
            </a:r>
            <a:r>
              <a:rPr dirty="0" err="1"/>
              <a:t>einem</a:t>
            </a:r>
            <a:r>
              <a:rPr dirty="0"/>
              <a:t> </a:t>
            </a:r>
            <a:r>
              <a:rPr dirty="0" err="1"/>
              <a:t>Gewächshaus</a:t>
            </a:r>
            <a:r>
              <a:rPr dirty="0"/>
              <a:t> </a:t>
            </a:r>
            <a:r>
              <a:rPr dirty="0" err="1"/>
              <a:t>lässt</a:t>
            </a:r>
            <a:r>
              <a:rPr dirty="0"/>
              <a:t> die </a:t>
            </a:r>
            <a:r>
              <a:rPr dirty="0" err="1"/>
              <a:t>Erdatmosphäre</a:t>
            </a:r>
            <a:r>
              <a:rPr dirty="0"/>
              <a:t> </a:t>
            </a:r>
            <a:r>
              <a:rPr dirty="0" err="1"/>
              <a:t>Sonnenstrahlen</a:t>
            </a:r>
            <a:r>
              <a:rPr dirty="0"/>
              <a:t> </a:t>
            </a:r>
            <a:r>
              <a:rPr dirty="0" err="1"/>
              <a:t>größtenteils</a:t>
            </a:r>
            <a:r>
              <a:rPr dirty="0"/>
              <a:t> </a:t>
            </a:r>
            <a:r>
              <a:rPr dirty="0" err="1"/>
              <a:t>ungehindert</a:t>
            </a:r>
            <a:r>
              <a:rPr dirty="0"/>
              <a:t> </a:t>
            </a:r>
            <a:r>
              <a:rPr dirty="0" err="1"/>
              <a:t>zu</a:t>
            </a:r>
            <a:r>
              <a:rPr dirty="0"/>
              <a:t> </a:t>
            </a:r>
            <a:r>
              <a:rPr dirty="0" err="1"/>
              <a:t>uns</a:t>
            </a:r>
            <a:r>
              <a:rPr dirty="0"/>
              <a:t> </a:t>
            </a:r>
            <a:r>
              <a:rPr dirty="0" err="1"/>
              <a:t>durch</a:t>
            </a:r>
            <a:r>
              <a:rPr dirty="0"/>
              <a:t>. Die </a:t>
            </a:r>
            <a:r>
              <a:rPr dirty="0" err="1"/>
              <a:t>Strahlen</a:t>
            </a:r>
            <a:r>
              <a:rPr dirty="0"/>
              <a:t> </a:t>
            </a:r>
            <a:r>
              <a:rPr dirty="0" err="1"/>
              <a:t>werden</a:t>
            </a:r>
            <a:r>
              <a:rPr dirty="0"/>
              <a:t> von der </a:t>
            </a:r>
            <a:r>
              <a:rPr dirty="0" err="1"/>
              <a:t>Erde</a:t>
            </a:r>
            <a:r>
              <a:rPr dirty="0"/>
              <a:t> </a:t>
            </a:r>
            <a:r>
              <a:rPr dirty="0" err="1"/>
              <a:t>reflektiert</a:t>
            </a:r>
            <a:r>
              <a:rPr dirty="0"/>
              <a:t> und die so </a:t>
            </a:r>
            <a:r>
              <a:rPr dirty="0" err="1"/>
              <a:t>genannten</a:t>
            </a:r>
            <a:r>
              <a:rPr dirty="0"/>
              <a:t> </a:t>
            </a:r>
            <a:r>
              <a:rPr dirty="0" err="1"/>
              <a:t>Treibhausgase</a:t>
            </a:r>
            <a:r>
              <a:rPr dirty="0"/>
              <a:t> in der </a:t>
            </a:r>
            <a:r>
              <a:rPr dirty="0" err="1"/>
              <a:t>Atmosphäre</a:t>
            </a:r>
            <a:r>
              <a:rPr dirty="0"/>
              <a:t> </a:t>
            </a:r>
            <a:r>
              <a:rPr dirty="0" err="1"/>
              <a:t>nehmen</a:t>
            </a:r>
            <a:r>
              <a:rPr dirty="0"/>
              <a:t> die </a:t>
            </a:r>
            <a:r>
              <a:rPr dirty="0" err="1"/>
              <a:t>Strahlung</a:t>
            </a:r>
            <a:r>
              <a:rPr dirty="0"/>
              <a:t> </a:t>
            </a:r>
            <a:r>
              <a:rPr dirty="0" err="1"/>
              <a:t>weitgehend</a:t>
            </a:r>
            <a:r>
              <a:rPr dirty="0"/>
              <a:t> auf, </a:t>
            </a:r>
            <a:r>
              <a:rPr dirty="0" err="1"/>
              <a:t>erwärmen</a:t>
            </a:r>
            <a:r>
              <a:rPr dirty="0"/>
              <a:t> </a:t>
            </a:r>
            <a:r>
              <a:rPr dirty="0" err="1"/>
              <a:t>sich</a:t>
            </a:r>
            <a:r>
              <a:rPr dirty="0"/>
              <a:t> und </a:t>
            </a:r>
            <a:r>
              <a:rPr dirty="0" err="1"/>
              <a:t>schicken</a:t>
            </a:r>
            <a:r>
              <a:rPr dirty="0"/>
              <a:t> </a:t>
            </a:r>
            <a:r>
              <a:rPr dirty="0" err="1"/>
              <a:t>uns</a:t>
            </a:r>
            <a:r>
              <a:rPr dirty="0"/>
              <a:t> </a:t>
            </a:r>
            <a:r>
              <a:rPr dirty="0" err="1"/>
              <a:t>längerwellige</a:t>
            </a:r>
            <a:r>
              <a:rPr dirty="0"/>
              <a:t> </a:t>
            </a:r>
            <a:r>
              <a:rPr dirty="0" err="1"/>
              <a:t>Strahlung</a:t>
            </a:r>
            <a:r>
              <a:rPr dirty="0"/>
              <a:t> </a:t>
            </a:r>
            <a:r>
              <a:rPr dirty="0" err="1"/>
              <a:t>zurück</a:t>
            </a:r>
            <a:r>
              <a:rPr dirty="0"/>
              <a:t>. Das </a:t>
            </a:r>
            <a:r>
              <a:rPr dirty="0" err="1"/>
              <a:t>ist</a:t>
            </a:r>
            <a:r>
              <a:rPr dirty="0"/>
              <a:t> </a:t>
            </a:r>
            <a:r>
              <a:rPr dirty="0" err="1"/>
              <a:t>ein</a:t>
            </a:r>
            <a:r>
              <a:rPr dirty="0"/>
              <a:t> </a:t>
            </a:r>
            <a:r>
              <a:rPr dirty="0" err="1"/>
              <a:t>ganz</a:t>
            </a:r>
            <a:r>
              <a:rPr dirty="0"/>
              <a:t> </a:t>
            </a:r>
            <a:r>
              <a:rPr dirty="0" err="1"/>
              <a:t>natürlicher</a:t>
            </a:r>
            <a:r>
              <a:rPr dirty="0"/>
              <a:t> </a:t>
            </a:r>
            <a:r>
              <a:rPr dirty="0" err="1"/>
              <a:t>Prozess</a:t>
            </a:r>
            <a:r>
              <a:rPr dirty="0"/>
              <a:t>, </a:t>
            </a:r>
            <a:r>
              <a:rPr dirty="0" err="1"/>
              <a:t>durch</a:t>
            </a:r>
            <a:r>
              <a:rPr dirty="0"/>
              <a:t> den </a:t>
            </a:r>
            <a:r>
              <a:rPr dirty="0" err="1"/>
              <a:t>es</a:t>
            </a:r>
            <a:r>
              <a:rPr dirty="0"/>
              <a:t> auf der </a:t>
            </a:r>
            <a:r>
              <a:rPr dirty="0" err="1"/>
              <a:t>Erde</a:t>
            </a:r>
            <a:r>
              <a:rPr dirty="0"/>
              <a:t> </a:t>
            </a:r>
            <a:r>
              <a:rPr dirty="0" err="1"/>
              <a:t>angenehm</a:t>
            </a:r>
            <a:r>
              <a:rPr dirty="0"/>
              <a:t> warm </a:t>
            </a:r>
            <a:r>
              <a:rPr dirty="0" err="1"/>
              <a:t>ist</a:t>
            </a:r>
            <a:r>
              <a:rPr dirty="0"/>
              <a:t> – </a:t>
            </a:r>
            <a:r>
              <a:rPr dirty="0" err="1"/>
              <a:t>im</a:t>
            </a:r>
            <a:r>
              <a:rPr dirty="0"/>
              <a:t> </a:t>
            </a:r>
            <a:r>
              <a:rPr dirty="0" err="1"/>
              <a:t>globalen</a:t>
            </a:r>
            <a:r>
              <a:rPr dirty="0"/>
              <a:t> </a:t>
            </a:r>
            <a:r>
              <a:rPr dirty="0" err="1"/>
              <a:t>Durchschnitt</a:t>
            </a:r>
            <a:r>
              <a:rPr dirty="0"/>
              <a:t> 15 Grad. </a:t>
            </a:r>
            <a:r>
              <a:rPr dirty="0" err="1"/>
              <a:t>Ohne</a:t>
            </a:r>
            <a:r>
              <a:rPr dirty="0"/>
              <a:t> </a:t>
            </a:r>
            <a:r>
              <a:rPr dirty="0" err="1"/>
              <a:t>diesen</a:t>
            </a:r>
            <a:r>
              <a:rPr dirty="0"/>
              <a:t> </a:t>
            </a:r>
            <a:r>
              <a:rPr dirty="0" err="1"/>
              <a:t>natürlichen</a:t>
            </a:r>
            <a:r>
              <a:rPr dirty="0"/>
              <a:t> </a:t>
            </a:r>
            <a:r>
              <a:rPr dirty="0" err="1"/>
              <a:t>Treibhauseffekt</a:t>
            </a:r>
            <a:r>
              <a:rPr dirty="0"/>
              <a:t> </a:t>
            </a:r>
            <a:r>
              <a:rPr dirty="0" err="1"/>
              <a:t>wäre</a:t>
            </a:r>
            <a:r>
              <a:rPr dirty="0"/>
              <a:t> </a:t>
            </a:r>
            <a:r>
              <a:rPr dirty="0" err="1"/>
              <a:t>es</a:t>
            </a:r>
            <a:r>
              <a:rPr dirty="0"/>
              <a:t> </a:t>
            </a:r>
            <a:r>
              <a:rPr dirty="0" err="1"/>
              <a:t>im</a:t>
            </a:r>
            <a:r>
              <a:rPr dirty="0"/>
              <a:t> </a:t>
            </a:r>
            <a:r>
              <a:rPr dirty="0" err="1"/>
              <a:t>Schnitt</a:t>
            </a:r>
            <a:r>
              <a:rPr dirty="0"/>
              <a:t> Minus 18 Grad </a:t>
            </a:r>
            <a:r>
              <a:rPr dirty="0" err="1"/>
              <a:t>kalt</a:t>
            </a:r>
            <a:r>
              <a:rPr dirty="0"/>
              <a:t>! </a:t>
            </a:r>
            <a:r>
              <a:rPr dirty="0" err="1"/>
              <a:t>Zu</a:t>
            </a:r>
            <a:r>
              <a:rPr dirty="0"/>
              <a:t> </a:t>
            </a:r>
            <a:r>
              <a:rPr dirty="0" err="1"/>
              <a:t>viele</a:t>
            </a:r>
            <a:r>
              <a:rPr dirty="0"/>
              <a:t> </a:t>
            </a:r>
            <a:r>
              <a:rPr dirty="0" err="1"/>
              <a:t>Treibhausgase</a:t>
            </a:r>
            <a:r>
              <a:rPr dirty="0"/>
              <a:t> in der </a:t>
            </a:r>
            <a:r>
              <a:rPr dirty="0" err="1"/>
              <a:t>Luft</a:t>
            </a:r>
            <a:r>
              <a:rPr dirty="0"/>
              <a:t> </a:t>
            </a:r>
            <a:r>
              <a:rPr dirty="0" err="1"/>
              <a:t>befeuern</a:t>
            </a:r>
            <a:r>
              <a:rPr dirty="0"/>
              <a:t> </a:t>
            </a:r>
            <a:r>
              <a:rPr dirty="0" err="1"/>
              <a:t>diesen</a:t>
            </a:r>
            <a:r>
              <a:rPr dirty="0"/>
              <a:t> </a:t>
            </a:r>
            <a:r>
              <a:rPr dirty="0" err="1"/>
              <a:t>natürlichen</a:t>
            </a:r>
            <a:r>
              <a:rPr dirty="0"/>
              <a:t> </a:t>
            </a:r>
            <a:r>
              <a:rPr dirty="0" err="1"/>
              <a:t>Prozess</a:t>
            </a:r>
            <a:r>
              <a:rPr dirty="0"/>
              <a:t> und </a:t>
            </a:r>
            <a:r>
              <a:rPr dirty="0" err="1"/>
              <a:t>führen</a:t>
            </a:r>
            <a:r>
              <a:rPr dirty="0"/>
              <a:t> </a:t>
            </a:r>
            <a:r>
              <a:rPr dirty="0" err="1"/>
              <a:t>zu</a:t>
            </a:r>
            <a:r>
              <a:rPr dirty="0"/>
              <a:t> </a:t>
            </a:r>
            <a:r>
              <a:rPr dirty="0" err="1"/>
              <a:t>dem</a:t>
            </a:r>
            <a:r>
              <a:rPr dirty="0"/>
              <a:t> </a:t>
            </a:r>
            <a:r>
              <a:rPr dirty="0" err="1"/>
              <a:t>Klimawandel</a:t>
            </a:r>
            <a:r>
              <a:rPr dirty="0"/>
              <a:t>, der das </a:t>
            </a:r>
            <a:r>
              <a:rPr dirty="0" err="1"/>
              <a:t>Klima</a:t>
            </a:r>
            <a:r>
              <a:rPr dirty="0"/>
              <a:t> </a:t>
            </a:r>
            <a:r>
              <a:rPr dirty="0" err="1"/>
              <a:t>unserer</a:t>
            </a:r>
            <a:r>
              <a:rPr dirty="0"/>
              <a:t> </a:t>
            </a:r>
            <a:r>
              <a:rPr dirty="0" err="1"/>
              <a:t>Erde</a:t>
            </a:r>
            <a:r>
              <a:rPr dirty="0"/>
              <a:t> </a:t>
            </a:r>
            <a:r>
              <a:rPr dirty="0" err="1"/>
              <a:t>verändert</a:t>
            </a:r>
            <a:r>
              <a:rPr dirty="0"/>
              <a:t> und </a:t>
            </a:r>
            <a:r>
              <a:rPr dirty="0" err="1"/>
              <a:t>damit</a:t>
            </a:r>
            <a:r>
              <a:rPr dirty="0"/>
              <a:t> das Wetter.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 name="Shape 187"/>
          <p:cNvSpPr>
            <a:spLocks noGrp="1" noRot="1" noChangeAspect="1"/>
          </p:cNvSpPr>
          <p:nvPr>
            <p:ph type="sldImg"/>
          </p:nvPr>
        </p:nvSpPr>
        <p:spPr>
          <a:prstGeom prst="rect">
            <a:avLst/>
          </a:prstGeom>
        </p:spPr>
        <p:txBody>
          <a:bodyPr/>
          <a:lstStyle/>
          <a:p>
            <a:endParaRPr/>
          </a:p>
        </p:txBody>
      </p:sp>
      <p:sp>
        <p:nvSpPr>
          <p:cNvPr id="188" name="Shape 188"/>
          <p:cNvSpPr>
            <a:spLocks noGrp="1"/>
          </p:cNvSpPr>
          <p:nvPr>
            <p:ph type="body" sz="quarter" idx="1"/>
          </p:nvPr>
        </p:nvSpPr>
        <p:spPr>
          <a:prstGeom prst="rect">
            <a:avLst/>
          </a:prstGeom>
        </p:spPr>
        <p:txBody>
          <a:bodyPr/>
          <a:lstStyle/>
          <a:p>
            <a:r>
              <a:rPr dirty="0" err="1"/>
              <a:t>Mit</a:t>
            </a:r>
            <a:r>
              <a:rPr dirty="0"/>
              <a:t> </a:t>
            </a:r>
            <a:r>
              <a:rPr dirty="0" err="1"/>
              <a:t>unseren</a:t>
            </a:r>
            <a:r>
              <a:rPr dirty="0"/>
              <a:t> </a:t>
            </a:r>
            <a:r>
              <a:rPr dirty="0" err="1"/>
              <a:t>individuellen</a:t>
            </a:r>
            <a:r>
              <a:rPr dirty="0"/>
              <a:t> </a:t>
            </a:r>
            <a:r>
              <a:rPr dirty="0" err="1"/>
              <a:t>Handlungen</a:t>
            </a:r>
            <a:r>
              <a:rPr dirty="0"/>
              <a:t> </a:t>
            </a:r>
            <a:r>
              <a:rPr dirty="0" err="1"/>
              <a:t>können</a:t>
            </a:r>
            <a:r>
              <a:rPr dirty="0"/>
              <a:t> </a:t>
            </a:r>
            <a:r>
              <a:rPr dirty="0" err="1"/>
              <a:t>wir</a:t>
            </a:r>
            <a:r>
              <a:rPr dirty="0"/>
              <a:t> </a:t>
            </a:r>
            <a:r>
              <a:rPr dirty="0" err="1"/>
              <a:t>unseren</a:t>
            </a:r>
            <a:r>
              <a:rPr dirty="0"/>
              <a:t> </a:t>
            </a:r>
            <a:r>
              <a:rPr dirty="0" err="1"/>
              <a:t>ökologischen</a:t>
            </a:r>
            <a:r>
              <a:rPr dirty="0"/>
              <a:t> </a:t>
            </a:r>
            <a:r>
              <a:rPr dirty="0" err="1"/>
              <a:t>Fußabdruck</a:t>
            </a:r>
            <a:r>
              <a:rPr dirty="0"/>
              <a:t> </a:t>
            </a:r>
            <a:r>
              <a:rPr dirty="0" err="1"/>
              <a:t>reduzieren</a:t>
            </a:r>
            <a:r>
              <a:rPr dirty="0"/>
              <a:t> und </a:t>
            </a:r>
            <a:r>
              <a:rPr dirty="0" err="1"/>
              <a:t>damit</a:t>
            </a:r>
            <a:r>
              <a:rPr dirty="0"/>
              <a:t> </a:t>
            </a:r>
            <a:r>
              <a:rPr dirty="0" err="1"/>
              <a:t>auch</a:t>
            </a:r>
            <a:r>
              <a:rPr dirty="0"/>
              <a:t> </a:t>
            </a:r>
            <a:r>
              <a:rPr dirty="0" err="1"/>
              <a:t>im</a:t>
            </a:r>
            <a:r>
              <a:rPr dirty="0"/>
              <a:t> </a:t>
            </a:r>
            <a:r>
              <a:rPr lang="de-DE" dirty="0" err="1" smtClean="0"/>
              <a:t>Kl</a:t>
            </a:r>
            <a:r>
              <a:rPr dirty="0" err="1" smtClean="0"/>
              <a:t>einen</a:t>
            </a:r>
            <a:r>
              <a:rPr dirty="0" smtClean="0"/>
              <a:t> </a:t>
            </a:r>
            <a:r>
              <a:rPr dirty="0"/>
              <a:t>was </a:t>
            </a:r>
            <a:r>
              <a:rPr dirty="0" err="1"/>
              <a:t>gegen</a:t>
            </a:r>
            <a:r>
              <a:rPr dirty="0"/>
              <a:t> den </a:t>
            </a:r>
            <a:r>
              <a:rPr dirty="0" err="1"/>
              <a:t>Klimawandel</a:t>
            </a:r>
            <a:r>
              <a:rPr dirty="0"/>
              <a:t> </a:t>
            </a:r>
            <a:r>
              <a:rPr dirty="0" err="1"/>
              <a:t>tun.</a:t>
            </a:r>
            <a:r>
              <a:rPr dirty="0"/>
              <a:t> Aber </a:t>
            </a:r>
            <a:r>
              <a:rPr dirty="0" err="1"/>
              <a:t>wenn</a:t>
            </a:r>
            <a:r>
              <a:rPr dirty="0"/>
              <a:t> </a:t>
            </a:r>
            <a:r>
              <a:rPr dirty="0" err="1"/>
              <a:t>nicht</a:t>
            </a:r>
            <a:r>
              <a:rPr dirty="0"/>
              <a:t> </a:t>
            </a:r>
            <a:r>
              <a:rPr dirty="0" err="1"/>
              <a:t>alle</a:t>
            </a:r>
            <a:r>
              <a:rPr dirty="0"/>
              <a:t> Menschen </a:t>
            </a:r>
            <a:r>
              <a:rPr dirty="0" err="1"/>
              <a:t>dieser</a:t>
            </a:r>
            <a:r>
              <a:rPr dirty="0"/>
              <a:t> Welt </a:t>
            </a:r>
            <a:r>
              <a:rPr dirty="0" err="1"/>
              <a:t>zusammen</a:t>
            </a:r>
            <a:r>
              <a:rPr dirty="0"/>
              <a:t> </a:t>
            </a:r>
            <a:r>
              <a:rPr dirty="0" err="1"/>
              <a:t>arbeiten</a:t>
            </a:r>
            <a:r>
              <a:rPr dirty="0"/>
              <a:t>, die </a:t>
            </a:r>
            <a:r>
              <a:rPr dirty="0" err="1"/>
              <a:t>Regierungen</a:t>
            </a:r>
            <a:r>
              <a:rPr dirty="0"/>
              <a:t> und </a:t>
            </a:r>
            <a:r>
              <a:rPr dirty="0" err="1"/>
              <a:t>globalen</a:t>
            </a:r>
            <a:r>
              <a:rPr dirty="0"/>
              <a:t> </a:t>
            </a:r>
            <a:r>
              <a:rPr dirty="0" err="1"/>
              <a:t>Wirtschaftsunternehmen</a:t>
            </a:r>
            <a:r>
              <a:rPr dirty="0"/>
              <a:t> </a:t>
            </a:r>
            <a:r>
              <a:rPr dirty="0" err="1"/>
              <a:t>keine</a:t>
            </a:r>
            <a:r>
              <a:rPr dirty="0"/>
              <a:t> </a:t>
            </a:r>
            <a:r>
              <a:rPr dirty="0" err="1"/>
              <a:t>Verantwortung</a:t>
            </a:r>
            <a:r>
              <a:rPr dirty="0"/>
              <a:t> </a:t>
            </a:r>
            <a:r>
              <a:rPr dirty="0" err="1"/>
              <a:t>übernehmen</a:t>
            </a:r>
            <a:r>
              <a:rPr dirty="0"/>
              <a:t>, </a:t>
            </a:r>
            <a:r>
              <a:rPr dirty="0" err="1"/>
              <a:t>dann</a:t>
            </a:r>
            <a:r>
              <a:rPr dirty="0"/>
              <a:t> </a:t>
            </a:r>
            <a:r>
              <a:rPr dirty="0" err="1"/>
              <a:t>kommen</a:t>
            </a:r>
            <a:r>
              <a:rPr dirty="0"/>
              <a:t> </a:t>
            </a:r>
            <a:r>
              <a:rPr dirty="0" err="1"/>
              <a:t>wir</a:t>
            </a:r>
            <a:r>
              <a:rPr dirty="0"/>
              <a:t> </a:t>
            </a:r>
            <a:r>
              <a:rPr dirty="0" err="1"/>
              <a:t>nicht</a:t>
            </a:r>
            <a:r>
              <a:rPr dirty="0"/>
              <a:t> </a:t>
            </a:r>
            <a:r>
              <a:rPr dirty="0" err="1"/>
              <a:t>weit</a:t>
            </a:r>
            <a:r>
              <a:rPr dirty="0"/>
              <a:t>. </a:t>
            </a:r>
            <a:r>
              <a:rPr dirty="0" err="1"/>
              <a:t>Unsere</a:t>
            </a:r>
            <a:r>
              <a:rPr dirty="0"/>
              <a:t> </a:t>
            </a:r>
            <a:r>
              <a:rPr dirty="0" err="1"/>
              <a:t>Aufgabe</a:t>
            </a:r>
            <a:r>
              <a:rPr dirty="0"/>
              <a:t> </a:t>
            </a:r>
            <a:r>
              <a:rPr dirty="0" err="1"/>
              <a:t>kann</a:t>
            </a:r>
            <a:r>
              <a:rPr dirty="0"/>
              <a:t> </a:t>
            </a:r>
            <a:r>
              <a:rPr dirty="0" err="1"/>
              <a:t>es</a:t>
            </a:r>
            <a:r>
              <a:rPr dirty="0"/>
              <a:t> </a:t>
            </a:r>
            <a:r>
              <a:rPr dirty="0" err="1"/>
              <a:t>auch</a:t>
            </a:r>
            <a:r>
              <a:rPr dirty="0"/>
              <a:t> sein, </a:t>
            </a:r>
            <a:r>
              <a:rPr dirty="0" err="1"/>
              <a:t>Politik</a:t>
            </a:r>
            <a:r>
              <a:rPr dirty="0"/>
              <a:t> und </a:t>
            </a:r>
            <a:r>
              <a:rPr dirty="0" err="1"/>
              <a:t>Wirtschaft</a:t>
            </a:r>
            <a:r>
              <a:rPr dirty="0"/>
              <a:t> </a:t>
            </a:r>
            <a:r>
              <a:rPr dirty="0" err="1"/>
              <a:t>daran</a:t>
            </a:r>
            <a:r>
              <a:rPr dirty="0"/>
              <a:t> </a:t>
            </a:r>
            <a:r>
              <a:rPr dirty="0" err="1"/>
              <a:t>zu</a:t>
            </a:r>
            <a:r>
              <a:rPr dirty="0"/>
              <a:t> </a:t>
            </a:r>
            <a:r>
              <a:rPr dirty="0" err="1"/>
              <a:t>erinnern</a:t>
            </a:r>
            <a:r>
              <a:rPr dirty="0"/>
              <a:t>, </a:t>
            </a:r>
            <a:r>
              <a:rPr dirty="0" err="1"/>
              <a:t>dass</a:t>
            </a:r>
            <a:r>
              <a:rPr dirty="0"/>
              <a:t> das </a:t>
            </a:r>
            <a:r>
              <a:rPr dirty="0" err="1"/>
              <a:t>ihre</a:t>
            </a:r>
            <a:r>
              <a:rPr dirty="0"/>
              <a:t> </a:t>
            </a:r>
            <a:r>
              <a:rPr dirty="0" err="1"/>
              <a:t>Aufgabe</a:t>
            </a:r>
            <a:r>
              <a:rPr dirty="0"/>
              <a:t> </a:t>
            </a:r>
            <a:r>
              <a:rPr dirty="0" err="1"/>
              <a:t>ist</a:t>
            </a:r>
            <a:r>
              <a:rPr dirty="0"/>
              <a:t>. Z.B. </a:t>
            </a:r>
            <a:r>
              <a:rPr dirty="0" err="1"/>
              <a:t>durch</a:t>
            </a:r>
            <a:r>
              <a:rPr dirty="0"/>
              <a:t> </a:t>
            </a:r>
            <a:r>
              <a:rPr dirty="0" err="1"/>
              <a:t>Demonstrationen</a:t>
            </a:r>
            <a:r>
              <a:rPr dirty="0"/>
              <a:t> </a:t>
            </a:r>
            <a:r>
              <a:rPr dirty="0" err="1"/>
              <a:t>oder</a:t>
            </a:r>
            <a:r>
              <a:rPr dirty="0"/>
              <a:t> </a:t>
            </a:r>
            <a:r>
              <a:rPr dirty="0" err="1"/>
              <a:t>Aktionen</a:t>
            </a:r>
            <a:r>
              <a:rPr dirty="0"/>
              <a:t>. Was </a:t>
            </a:r>
            <a:r>
              <a:rPr dirty="0" err="1"/>
              <a:t>habt</a:t>
            </a:r>
            <a:r>
              <a:rPr dirty="0"/>
              <a:t> </a:t>
            </a:r>
            <a:r>
              <a:rPr dirty="0" err="1"/>
              <a:t>ihr</a:t>
            </a:r>
            <a:r>
              <a:rPr dirty="0"/>
              <a:t> </a:t>
            </a:r>
            <a:r>
              <a:rPr dirty="0" err="1"/>
              <a:t>für</a:t>
            </a:r>
            <a:r>
              <a:rPr dirty="0"/>
              <a:t> </a:t>
            </a:r>
            <a:r>
              <a:rPr dirty="0" err="1"/>
              <a:t>Ideen</a:t>
            </a:r>
            <a:r>
              <a:rPr dirty="0"/>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10360046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2018 fand die COP 24 in Katowice statt. Das Pariser Klimaabkommen wurde auf der COP21 in Paris 2015 erarbeitet.</a:t>
            </a:r>
          </a:p>
        </p:txBody>
      </p:sp>
    </p:spTree>
    <p:extLst>
      <p:ext uri="{BB962C8B-B14F-4D97-AF65-F5344CB8AC3E}">
        <p14:creationId xmlns:p14="http://schemas.microsoft.com/office/powerpoint/2010/main" val="10360046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Foto - Horizontal">
    <p:spTree>
      <p:nvGrpSpPr>
        <p:cNvPr id="1" name=""/>
        <p:cNvGrpSpPr/>
        <p:nvPr/>
      </p:nvGrpSpPr>
      <p:grpSpPr>
        <a:xfrm>
          <a:off x="0" y="0"/>
          <a:ext cx="0" cy="0"/>
          <a:chOff x="0" y="0"/>
          <a:chExt cx="0" cy="0"/>
        </a:xfrm>
      </p:grpSpPr>
      <p:sp>
        <p:nvSpPr>
          <p:cNvPr id="26" name="Linie"/>
          <p:cNvSpPr/>
          <p:nvPr/>
        </p:nvSpPr>
        <p:spPr>
          <a:xfrm flipV="1">
            <a:off x="7994302" y="7053555"/>
            <a:ext cx="1" cy="1642759"/>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endParaRPr/>
          </a:p>
        </p:txBody>
      </p:sp>
      <p:sp>
        <p:nvSpPr>
          <p:cNvPr id="27" name="Linie"/>
          <p:cNvSpPr/>
          <p:nvPr/>
        </p:nvSpPr>
        <p:spPr>
          <a:xfrm>
            <a:off x="508000" y="9131300"/>
            <a:ext cx="11999453" cy="0"/>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endParaRPr/>
          </a:p>
        </p:txBody>
      </p:sp>
      <p:sp>
        <p:nvSpPr>
          <p:cNvPr id="28" name="Linie"/>
          <p:cNvSpPr/>
          <p:nvPr/>
        </p:nvSpPr>
        <p:spPr>
          <a:xfrm>
            <a:off x="508000" y="6629400"/>
            <a:ext cx="12000019" cy="0"/>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endParaRPr/>
          </a:p>
        </p:txBody>
      </p:sp>
      <p:sp>
        <p:nvSpPr>
          <p:cNvPr id="29" name="Linie"/>
          <p:cNvSpPr/>
          <p:nvPr/>
        </p:nvSpPr>
        <p:spPr>
          <a:xfrm flipV="1">
            <a:off x="7994302" y="7053555"/>
            <a:ext cx="1" cy="1642759"/>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endParaRPr/>
          </a:p>
        </p:txBody>
      </p:sp>
      <p:sp>
        <p:nvSpPr>
          <p:cNvPr id="30" name="Lorem Ipsum Dolor"/>
          <p:cNvSpPr txBox="1">
            <a:spLocks noGrp="1"/>
          </p:cNvSpPr>
          <p:nvPr>
            <p:ph type="body" sz="quarter" idx="13"/>
          </p:nvPr>
        </p:nvSpPr>
        <p:spPr>
          <a:xfrm>
            <a:off x="508000" y="6096000"/>
            <a:ext cx="7200900" cy="508000"/>
          </a:xfrm>
          <a:prstGeom prst="rect">
            <a:avLst/>
          </a:prstGeom>
        </p:spPr>
        <p:txBody>
          <a:bodyPr>
            <a:spAutoFit/>
          </a:bodyPr>
          <a:lstStyle>
            <a:lvl1pPr marL="0" indent="0">
              <a:lnSpc>
                <a:spcPct val="110000"/>
              </a:lnSpc>
              <a:spcBef>
                <a:spcPts val="0"/>
              </a:spcBef>
              <a:buClrTx/>
              <a:buSzTx/>
              <a:buFontTx/>
              <a:buNone/>
              <a:defRPr sz="2400" i="1"/>
            </a:lvl1pPr>
          </a:lstStyle>
          <a:p>
            <a:r>
              <a:t>Lorem Ipsum Dolor</a:t>
            </a:r>
          </a:p>
        </p:txBody>
      </p:sp>
      <p:sp>
        <p:nvSpPr>
          <p:cNvPr id="31" name="Bild"/>
          <p:cNvSpPr>
            <a:spLocks noGrp="1"/>
          </p:cNvSpPr>
          <p:nvPr>
            <p:ph type="pic" idx="14"/>
          </p:nvPr>
        </p:nvSpPr>
        <p:spPr>
          <a:xfrm>
            <a:off x="584200" y="558800"/>
            <a:ext cx="11823700" cy="7086600"/>
          </a:xfrm>
          <a:prstGeom prst="rect">
            <a:avLst/>
          </a:prstGeom>
          <a:ln w="9525">
            <a:round/>
          </a:ln>
        </p:spPr>
        <p:txBody>
          <a:bodyPr lIns="91439" tIns="45719" rIns="91439" bIns="45719" anchor="t">
            <a:noAutofit/>
          </a:bodyPr>
          <a:lstStyle/>
          <a:p>
            <a:endParaRPr/>
          </a:p>
        </p:txBody>
      </p:sp>
      <p:sp>
        <p:nvSpPr>
          <p:cNvPr id="32" name="Titeltext"/>
          <p:cNvSpPr txBox="1">
            <a:spLocks noGrp="1"/>
          </p:cNvSpPr>
          <p:nvPr>
            <p:ph type="title"/>
          </p:nvPr>
        </p:nvSpPr>
        <p:spPr>
          <a:xfrm>
            <a:off x="508000" y="6680200"/>
            <a:ext cx="7200900" cy="2413000"/>
          </a:xfrm>
          <a:prstGeom prst="rect">
            <a:avLst/>
          </a:prstGeom>
        </p:spPr>
        <p:txBody>
          <a:bodyPr/>
          <a:lstStyle>
            <a:lvl1pPr algn="l"/>
          </a:lstStyle>
          <a:p>
            <a:r>
              <a:t>Titeltext</a:t>
            </a:r>
          </a:p>
        </p:txBody>
      </p:sp>
      <p:sp>
        <p:nvSpPr>
          <p:cNvPr id="33" name="Textebene 1…"/>
          <p:cNvSpPr txBox="1">
            <a:spLocks noGrp="1"/>
          </p:cNvSpPr>
          <p:nvPr>
            <p:ph type="body" sz="quarter" idx="1"/>
          </p:nvPr>
        </p:nvSpPr>
        <p:spPr>
          <a:xfrm>
            <a:off x="8280400" y="6680200"/>
            <a:ext cx="4241800" cy="2413000"/>
          </a:xfrm>
          <a:prstGeom prst="rect">
            <a:avLst/>
          </a:prstGeom>
        </p:spPr>
        <p:txBody>
          <a:bodyPr/>
          <a:lstStyle>
            <a:lvl1pPr marL="0" indent="0">
              <a:spcBef>
                <a:spcPts val="0"/>
              </a:spcBef>
              <a:buClrTx/>
              <a:buSzTx/>
              <a:buFontTx/>
              <a:buNone/>
              <a:defRPr sz="2400"/>
            </a:lvl1pPr>
            <a:lvl2pPr marL="0" indent="0">
              <a:spcBef>
                <a:spcPts val="0"/>
              </a:spcBef>
              <a:buClrTx/>
              <a:buSzTx/>
              <a:buFontTx/>
              <a:buNone/>
              <a:defRPr sz="2400"/>
            </a:lvl2pPr>
            <a:lvl3pPr marL="0" indent="0">
              <a:spcBef>
                <a:spcPts val="0"/>
              </a:spcBef>
              <a:buClrTx/>
              <a:buSzTx/>
              <a:buFontTx/>
              <a:buNone/>
              <a:defRPr sz="2400"/>
            </a:lvl3pPr>
            <a:lvl4pPr marL="0" indent="0">
              <a:spcBef>
                <a:spcPts val="0"/>
              </a:spcBef>
              <a:buClrTx/>
              <a:buSzTx/>
              <a:buFontTx/>
              <a:buNone/>
              <a:defRPr sz="2400"/>
            </a:lvl4pPr>
            <a:lvl5pPr marL="0" indent="0">
              <a:spcBef>
                <a:spcPts val="0"/>
              </a:spcBef>
              <a:buClrTx/>
              <a:buSzTx/>
              <a:buFontTx/>
              <a:buNone/>
              <a:defRPr sz="2400"/>
            </a:lvl5pPr>
          </a:lstStyle>
          <a:p>
            <a:r>
              <a:t>Textebene 1</a:t>
            </a:r>
          </a:p>
          <a:p>
            <a:pPr lvl="1"/>
            <a:r>
              <a:t>Textebene 2</a:t>
            </a:r>
          </a:p>
          <a:p>
            <a:pPr lvl="2"/>
            <a:r>
              <a:t>Textebene 3</a:t>
            </a:r>
          </a:p>
          <a:p>
            <a:pPr lvl="3"/>
            <a:r>
              <a:t>Textebene 4</a:t>
            </a:r>
          </a:p>
          <a:p>
            <a:pPr lvl="4"/>
            <a:r>
              <a:t>Textebene 5</a:t>
            </a:r>
          </a:p>
        </p:txBody>
      </p:sp>
      <p:sp>
        <p:nvSpPr>
          <p:cNvPr id="34"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Foto">
    <p:spTree>
      <p:nvGrpSpPr>
        <p:cNvPr id="1" name=""/>
        <p:cNvGrpSpPr/>
        <p:nvPr/>
      </p:nvGrpSpPr>
      <p:grpSpPr>
        <a:xfrm>
          <a:off x="0" y="0"/>
          <a:ext cx="0" cy="0"/>
          <a:chOff x="0" y="0"/>
          <a:chExt cx="0" cy="0"/>
        </a:xfrm>
      </p:grpSpPr>
      <p:sp>
        <p:nvSpPr>
          <p:cNvPr id="116" name="Bild"/>
          <p:cNvSpPr>
            <a:spLocks noGrp="1"/>
          </p:cNvSpPr>
          <p:nvPr>
            <p:ph type="pic" idx="13"/>
          </p:nvPr>
        </p:nvSpPr>
        <p:spPr>
          <a:xfrm>
            <a:off x="-901700" y="-127000"/>
            <a:ext cx="14211300" cy="9997255"/>
          </a:xfrm>
          <a:prstGeom prst="rect">
            <a:avLst/>
          </a:prstGeom>
        </p:spPr>
        <p:txBody>
          <a:bodyPr lIns="91439" tIns="45719" rIns="91439" bIns="45719" anchor="t">
            <a:noAutofit/>
          </a:bodyPr>
          <a:lstStyle/>
          <a:p>
            <a:endParaRPr/>
          </a:p>
        </p:txBody>
      </p:sp>
      <p:sp>
        <p:nvSpPr>
          <p:cNvPr id="117"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Leer">
    <p:spTree>
      <p:nvGrpSpPr>
        <p:cNvPr id="1" name=""/>
        <p:cNvGrpSpPr/>
        <p:nvPr/>
      </p:nvGrpSpPr>
      <p:grpSpPr>
        <a:xfrm>
          <a:off x="0" y="0"/>
          <a:ext cx="0" cy="0"/>
          <a:chOff x="0" y="0"/>
          <a:chExt cx="0" cy="0"/>
        </a:xfrm>
      </p:grpSpPr>
      <p:sp>
        <p:nvSpPr>
          <p:cNvPr id="124"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a:xfrm>
            <a:off x="650240" y="9040143"/>
            <a:ext cx="3034453" cy="519289"/>
          </a:xfrm>
          <a:prstGeom prst="rect">
            <a:avLst/>
          </a:prstGeom>
        </p:spPr>
        <p:txBody>
          <a:bodyPr lIns="130046" tIns="65023" rIns="130046" bIns="65023"/>
          <a:lstStyle/>
          <a:p>
            <a:fld id="{1BA50D42-C9CD-4801-B293-61D1F53EC57E}" type="datetimeFigureOut">
              <a:rPr lang="de-DE" smtClean="0"/>
              <a:t>07.04.2021</a:t>
            </a:fld>
            <a:endParaRPr lang="de-DE"/>
          </a:p>
        </p:txBody>
      </p:sp>
      <p:sp>
        <p:nvSpPr>
          <p:cNvPr id="5" name="Fußzeilenplatzhalter 4"/>
          <p:cNvSpPr>
            <a:spLocks noGrp="1"/>
          </p:cNvSpPr>
          <p:nvPr>
            <p:ph type="ftr" sz="quarter" idx="11"/>
          </p:nvPr>
        </p:nvSpPr>
        <p:spPr>
          <a:xfrm>
            <a:off x="4443307" y="9040143"/>
            <a:ext cx="4118187" cy="519289"/>
          </a:xfrm>
          <a:prstGeom prst="rect">
            <a:avLst/>
          </a:prstGeom>
        </p:spPr>
        <p:txBody>
          <a:bodyPr lIns="130046" tIns="65023" rIns="130046" bIns="65023"/>
          <a:lstStyle/>
          <a:p>
            <a:endParaRPr lang="de-DE"/>
          </a:p>
        </p:txBody>
      </p:sp>
      <p:sp>
        <p:nvSpPr>
          <p:cNvPr id="6" name="Foliennummernplatzhalter 5"/>
          <p:cNvSpPr>
            <a:spLocks noGrp="1"/>
          </p:cNvSpPr>
          <p:nvPr>
            <p:ph type="sldNum" sz="quarter" idx="12"/>
          </p:nvPr>
        </p:nvSpPr>
        <p:spPr>
          <a:xfrm>
            <a:off x="6213921" y="9258300"/>
            <a:ext cx="564257" cy="379591"/>
          </a:xfrm>
        </p:spPr>
        <p:txBody>
          <a:bodyPr/>
          <a:lstStyle/>
          <a:p>
            <a:fld id="{6C6AE60A-B69C-4790-82F7-3882EDF23186}" type="slidenum">
              <a:rPr lang="de-DE" smtClean="0"/>
              <a:t>‹Nr.›</a:t>
            </a:fld>
            <a:endParaRPr lang="de-DE"/>
          </a:p>
        </p:txBody>
      </p:sp>
    </p:spTree>
    <p:extLst>
      <p:ext uri="{BB962C8B-B14F-4D97-AF65-F5344CB8AC3E}">
        <p14:creationId xmlns:p14="http://schemas.microsoft.com/office/powerpoint/2010/main" val="725719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Titel - Mitte">
    <p:spTree>
      <p:nvGrpSpPr>
        <p:cNvPr id="1" name=""/>
        <p:cNvGrpSpPr/>
        <p:nvPr/>
      </p:nvGrpSpPr>
      <p:grpSpPr>
        <a:xfrm>
          <a:off x="0" y="0"/>
          <a:ext cx="0" cy="0"/>
          <a:chOff x="0" y="0"/>
          <a:chExt cx="0" cy="0"/>
        </a:xfrm>
      </p:grpSpPr>
      <p:sp>
        <p:nvSpPr>
          <p:cNvPr id="41" name="Titeltext"/>
          <p:cNvSpPr txBox="1">
            <a:spLocks noGrp="1"/>
          </p:cNvSpPr>
          <p:nvPr>
            <p:ph type="title"/>
          </p:nvPr>
        </p:nvSpPr>
        <p:spPr>
          <a:xfrm>
            <a:off x="508000" y="3670300"/>
            <a:ext cx="11988800" cy="2413000"/>
          </a:xfrm>
          <a:prstGeom prst="rect">
            <a:avLst/>
          </a:prstGeom>
        </p:spPr>
        <p:txBody>
          <a:bodyPr/>
          <a:lstStyle/>
          <a:p>
            <a:r>
              <a:t>Titeltext</a:t>
            </a:r>
          </a:p>
        </p:txBody>
      </p:sp>
      <p:sp>
        <p:nvSpPr>
          <p:cNvPr id="42"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Foto - Vertikal">
    <p:spTree>
      <p:nvGrpSpPr>
        <p:cNvPr id="1" name=""/>
        <p:cNvGrpSpPr/>
        <p:nvPr/>
      </p:nvGrpSpPr>
      <p:grpSpPr>
        <a:xfrm>
          <a:off x="0" y="0"/>
          <a:ext cx="0" cy="0"/>
          <a:chOff x="0" y="0"/>
          <a:chExt cx="0" cy="0"/>
        </a:xfrm>
      </p:grpSpPr>
      <p:sp>
        <p:nvSpPr>
          <p:cNvPr id="49" name="Linie"/>
          <p:cNvSpPr/>
          <p:nvPr/>
        </p:nvSpPr>
        <p:spPr>
          <a:xfrm>
            <a:off x="508000" y="4876800"/>
            <a:ext cx="5676374" cy="0"/>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endParaRPr/>
          </a:p>
        </p:txBody>
      </p:sp>
      <p:sp>
        <p:nvSpPr>
          <p:cNvPr id="50" name="Linie"/>
          <p:cNvSpPr/>
          <p:nvPr/>
        </p:nvSpPr>
        <p:spPr>
          <a:xfrm>
            <a:off x="508000" y="2768600"/>
            <a:ext cx="5676316" cy="0"/>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endParaRPr/>
          </a:p>
        </p:txBody>
      </p:sp>
      <p:sp>
        <p:nvSpPr>
          <p:cNvPr id="51" name="Lorem Ipsum Dolor"/>
          <p:cNvSpPr txBox="1">
            <a:spLocks noGrp="1"/>
          </p:cNvSpPr>
          <p:nvPr>
            <p:ph type="body" sz="quarter" idx="13"/>
          </p:nvPr>
        </p:nvSpPr>
        <p:spPr>
          <a:xfrm>
            <a:off x="508000" y="2171700"/>
            <a:ext cx="5676900" cy="508000"/>
          </a:xfrm>
          <a:prstGeom prst="rect">
            <a:avLst/>
          </a:prstGeom>
        </p:spPr>
        <p:txBody>
          <a:bodyPr anchor="b">
            <a:spAutoFit/>
          </a:bodyPr>
          <a:lstStyle>
            <a:lvl1pPr marL="0" indent="0">
              <a:lnSpc>
                <a:spcPct val="110000"/>
              </a:lnSpc>
              <a:spcBef>
                <a:spcPts val="0"/>
              </a:spcBef>
              <a:buClrTx/>
              <a:buSzTx/>
              <a:buFontTx/>
              <a:buNone/>
              <a:defRPr sz="2400" i="1"/>
            </a:lvl1pPr>
          </a:lstStyle>
          <a:p>
            <a:r>
              <a:t>Lorem Ipsum Dolor</a:t>
            </a:r>
          </a:p>
        </p:txBody>
      </p:sp>
      <p:sp>
        <p:nvSpPr>
          <p:cNvPr id="52" name="Bild"/>
          <p:cNvSpPr>
            <a:spLocks noGrp="1"/>
          </p:cNvSpPr>
          <p:nvPr>
            <p:ph type="pic" sz="half" idx="14"/>
          </p:nvPr>
        </p:nvSpPr>
        <p:spPr>
          <a:xfrm>
            <a:off x="6704698" y="590550"/>
            <a:ext cx="5806884" cy="8509000"/>
          </a:xfrm>
          <a:prstGeom prst="rect">
            <a:avLst/>
          </a:prstGeom>
          <a:ln w="9525">
            <a:round/>
          </a:ln>
        </p:spPr>
        <p:txBody>
          <a:bodyPr lIns="91439" tIns="45719" rIns="91439" bIns="45719" anchor="t">
            <a:noAutofit/>
          </a:bodyPr>
          <a:lstStyle/>
          <a:p>
            <a:endParaRPr/>
          </a:p>
        </p:txBody>
      </p:sp>
      <p:sp>
        <p:nvSpPr>
          <p:cNvPr id="53" name="Titeltext"/>
          <p:cNvSpPr txBox="1">
            <a:spLocks noGrp="1"/>
          </p:cNvSpPr>
          <p:nvPr>
            <p:ph type="title"/>
          </p:nvPr>
        </p:nvSpPr>
        <p:spPr>
          <a:xfrm>
            <a:off x="508000" y="2806700"/>
            <a:ext cx="5676900" cy="2032000"/>
          </a:xfrm>
          <a:prstGeom prst="rect">
            <a:avLst/>
          </a:prstGeom>
        </p:spPr>
        <p:txBody>
          <a:bodyPr/>
          <a:lstStyle>
            <a:lvl1pPr algn="l">
              <a:defRPr sz="5600"/>
            </a:lvl1pPr>
          </a:lstStyle>
          <a:p>
            <a:r>
              <a:t>Titeltext</a:t>
            </a:r>
          </a:p>
        </p:txBody>
      </p:sp>
      <p:sp>
        <p:nvSpPr>
          <p:cNvPr id="54" name="Textebene 1…"/>
          <p:cNvSpPr txBox="1">
            <a:spLocks noGrp="1"/>
          </p:cNvSpPr>
          <p:nvPr>
            <p:ph type="body" sz="quarter" idx="1"/>
          </p:nvPr>
        </p:nvSpPr>
        <p:spPr>
          <a:xfrm>
            <a:off x="508000" y="5029200"/>
            <a:ext cx="5676900" cy="4013200"/>
          </a:xfrm>
          <a:prstGeom prst="rect">
            <a:avLst/>
          </a:prstGeom>
        </p:spPr>
        <p:txBody>
          <a:bodyPr anchor="t"/>
          <a:lstStyle>
            <a:lvl1pPr marL="0" indent="0">
              <a:spcBef>
                <a:spcPts val="0"/>
              </a:spcBef>
              <a:buClrTx/>
              <a:buSzTx/>
              <a:buFontTx/>
              <a:buNone/>
              <a:defRPr sz="2400"/>
            </a:lvl1pPr>
            <a:lvl2pPr marL="0" indent="0">
              <a:spcBef>
                <a:spcPts val="0"/>
              </a:spcBef>
              <a:buClrTx/>
              <a:buSzTx/>
              <a:buFontTx/>
              <a:buNone/>
              <a:defRPr sz="2400"/>
            </a:lvl2pPr>
            <a:lvl3pPr marL="0" indent="0">
              <a:spcBef>
                <a:spcPts val="0"/>
              </a:spcBef>
              <a:buClrTx/>
              <a:buSzTx/>
              <a:buFontTx/>
              <a:buNone/>
              <a:defRPr sz="2400"/>
            </a:lvl3pPr>
            <a:lvl4pPr marL="0" indent="0">
              <a:spcBef>
                <a:spcPts val="0"/>
              </a:spcBef>
              <a:buClrTx/>
              <a:buSzTx/>
              <a:buFontTx/>
              <a:buNone/>
              <a:defRPr sz="2400"/>
            </a:lvl4pPr>
            <a:lvl5pPr marL="0" indent="0">
              <a:spcBef>
                <a:spcPts val="0"/>
              </a:spcBef>
              <a:buClrTx/>
              <a:buSzTx/>
              <a:buFontTx/>
              <a:buNone/>
              <a:defRPr sz="2400"/>
            </a:lvl5pPr>
          </a:lstStyle>
          <a:p>
            <a:r>
              <a:t>Textebene 1</a:t>
            </a:r>
          </a:p>
          <a:p>
            <a:pPr lvl="1"/>
            <a:r>
              <a:t>Textebene 2</a:t>
            </a:r>
          </a:p>
          <a:p>
            <a:pPr lvl="2"/>
            <a:r>
              <a:t>Textebene 3</a:t>
            </a:r>
          </a:p>
          <a:p>
            <a:pPr lvl="3"/>
            <a:r>
              <a:t>Textebene 4</a:t>
            </a:r>
          </a:p>
          <a:p>
            <a:pPr lvl="4"/>
            <a:r>
              <a:t>Textebene 5</a:t>
            </a:r>
          </a:p>
        </p:txBody>
      </p:sp>
      <p:sp>
        <p:nvSpPr>
          <p:cNvPr id="55"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el - Oben">
    <p:spTree>
      <p:nvGrpSpPr>
        <p:cNvPr id="1" name=""/>
        <p:cNvGrpSpPr/>
        <p:nvPr/>
      </p:nvGrpSpPr>
      <p:grpSpPr>
        <a:xfrm>
          <a:off x="0" y="0"/>
          <a:ext cx="0" cy="0"/>
          <a:chOff x="0" y="0"/>
          <a:chExt cx="0" cy="0"/>
        </a:xfrm>
      </p:grpSpPr>
      <p:sp>
        <p:nvSpPr>
          <p:cNvPr id="62" name="Titeltext"/>
          <p:cNvSpPr txBox="1">
            <a:spLocks noGrp="1"/>
          </p:cNvSpPr>
          <p:nvPr>
            <p:ph type="title"/>
          </p:nvPr>
        </p:nvSpPr>
        <p:spPr>
          <a:prstGeom prst="rect">
            <a:avLst/>
          </a:prstGeom>
        </p:spPr>
        <p:txBody>
          <a:bodyPr/>
          <a:lstStyle/>
          <a:p>
            <a:r>
              <a:t>Titeltext</a:t>
            </a:r>
          </a:p>
        </p:txBody>
      </p:sp>
      <p:sp>
        <p:nvSpPr>
          <p:cNvPr id="6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el &amp; Punkte">
    <p:spTree>
      <p:nvGrpSpPr>
        <p:cNvPr id="1" name=""/>
        <p:cNvGrpSpPr/>
        <p:nvPr/>
      </p:nvGrpSpPr>
      <p:grpSpPr>
        <a:xfrm>
          <a:off x="0" y="0"/>
          <a:ext cx="0" cy="0"/>
          <a:chOff x="0" y="0"/>
          <a:chExt cx="0" cy="0"/>
        </a:xfrm>
      </p:grpSpPr>
      <p:sp>
        <p:nvSpPr>
          <p:cNvPr id="70" name="Titeltext"/>
          <p:cNvSpPr txBox="1">
            <a:spLocks noGrp="1"/>
          </p:cNvSpPr>
          <p:nvPr>
            <p:ph type="title"/>
          </p:nvPr>
        </p:nvSpPr>
        <p:spPr>
          <a:prstGeom prst="rect">
            <a:avLst/>
          </a:prstGeom>
        </p:spPr>
        <p:txBody>
          <a:bodyPr/>
          <a:lstStyle/>
          <a:p>
            <a:r>
              <a:t>Titeltext</a:t>
            </a:r>
          </a:p>
        </p:txBody>
      </p:sp>
      <p:sp>
        <p:nvSpPr>
          <p:cNvPr id="71" name="Textebene 1…"/>
          <p:cNvSpPr txBox="1">
            <a:spLocks noGrp="1"/>
          </p:cNvSpPr>
          <p:nvPr>
            <p:ph type="body" idx="1"/>
          </p:nvPr>
        </p:nvSpPr>
        <p:spPr>
          <a:prstGeom prst="rect">
            <a:avLst/>
          </a:prstGeom>
        </p:spPr>
        <p:txBody>
          <a:bodyPr/>
          <a:lstStyle/>
          <a:p>
            <a:r>
              <a:t>Textebene 1</a:t>
            </a:r>
          </a:p>
          <a:p>
            <a:pPr lvl="1"/>
            <a:r>
              <a:t>Textebene 2</a:t>
            </a:r>
          </a:p>
          <a:p>
            <a:pPr lvl="2"/>
            <a:r>
              <a:t>Textebene 3</a:t>
            </a:r>
          </a:p>
          <a:p>
            <a:pPr lvl="3"/>
            <a:r>
              <a:t>Textebene 4</a:t>
            </a:r>
          </a:p>
          <a:p>
            <a:pPr lvl="4"/>
            <a:r>
              <a:t>Textebene 5</a:t>
            </a:r>
          </a:p>
        </p:txBody>
      </p:sp>
      <p:sp>
        <p:nvSpPr>
          <p:cNvPr id="72"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el, Punkte &amp; Foto">
    <p:spTree>
      <p:nvGrpSpPr>
        <p:cNvPr id="1" name=""/>
        <p:cNvGrpSpPr/>
        <p:nvPr/>
      </p:nvGrpSpPr>
      <p:grpSpPr>
        <a:xfrm>
          <a:off x="0" y="0"/>
          <a:ext cx="0" cy="0"/>
          <a:chOff x="0" y="0"/>
          <a:chExt cx="0" cy="0"/>
        </a:xfrm>
      </p:grpSpPr>
      <p:sp>
        <p:nvSpPr>
          <p:cNvPr id="79" name="Bild"/>
          <p:cNvSpPr>
            <a:spLocks noGrp="1"/>
          </p:cNvSpPr>
          <p:nvPr>
            <p:ph type="pic" sz="half" idx="13"/>
          </p:nvPr>
        </p:nvSpPr>
        <p:spPr>
          <a:xfrm>
            <a:off x="6819900" y="1739900"/>
            <a:ext cx="5575300" cy="8169655"/>
          </a:xfrm>
          <a:prstGeom prst="rect">
            <a:avLst/>
          </a:prstGeom>
          <a:ln w="9525">
            <a:round/>
          </a:ln>
        </p:spPr>
        <p:txBody>
          <a:bodyPr lIns="91439" tIns="45719" rIns="91439" bIns="45719" anchor="t">
            <a:noAutofit/>
          </a:bodyPr>
          <a:lstStyle/>
          <a:p>
            <a:endParaRPr/>
          </a:p>
        </p:txBody>
      </p:sp>
      <p:sp>
        <p:nvSpPr>
          <p:cNvPr id="80" name="Titeltext"/>
          <p:cNvSpPr txBox="1">
            <a:spLocks noGrp="1"/>
          </p:cNvSpPr>
          <p:nvPr>
            <p:ph type="title"/>
          </p:nvPr>
        </p:nvSpPr>
        <p:spPr>
          <a:prstGeom prst="rect">
            <a:avLst/>
          </a:prstGeom>
        </p:spPr>
        <p:txBody>
          <a:bodyPr/>
          <a:lstStyle/>
          <a:p>
            <a:r>
              <a:t>Titeltext</a:t>
            </a:r>
          </a:p>
        </p:txBody>
      </p:sp>
      <p:sp>
        <p:nvSpPr>
          <p:cNvPr id="81" name="Textebene 1…"/>
          <p:cNvSpPr txBox="1">
            <a:spLocks noGrp="1"/>
          </p:cNvSpPr>
          <p:nvPr>
            <p:ph type="body" sz="half" idx="1"/>
          </p:nvPr>
        </p:nvSpPr>
        <p:spPr>
          <a:xfrm>
            <a:off x="508000" y="2730500"/>
            <a:ext cx="5816600" cy="6350000"/>
          </a:xfrm>
          <a:prstGeom prst="rect">
            <a:avLst/>
          </a:prstGeom>
        </p:spPr>
        <p:txBody>
          <a:bodyPr/>
          <a:lstStyle>
            <a:lvl1pPr marL="393700" indent="-393700">
              <a:spcBef>
                <a:spcPts val="1800"/>
              </a:spcBef>
              <a:buSzPct val="65000"/>
              <a:defRPr sz="3000"/>
            </a:lvl1pPr>
            <a:lvl2pPr marL="787400" indent="-393700">
              <a:spcBef>
                <a:spcPts val="1800"/>
              </a:spcBef>
              <a:buSzPct val="65000"/>
              <a:defRPr sz="3000"/>
            </a:lvl2pPr>
            <a:lvl3pPr marL="1181100" indent="-393700">
              <a:spcBef>
                <a:spcPts val="1800"/>
              </a:spcBef>
              <a:buSzPct val="65000"/>
              <a:defRPr sz="3000"/>
            </a:lvl3pPr>
            <a:lvl4pPr marL="1574800" indent="-393700">
              <a:spcBef>
                <a:spcPts val="1800"/>
              </a:spcBef>
              <a:buSzPct val="65000"/>
              <a:defRPr sz="3000"/>
            </a:lvl4pPr>
            <a:lvl5pPr marL="1968500" indent="-393700">
              <a:spcBef>
                <a:spcPts val="1800"/>
              </a:spcBef>
              <a:buSzPct val="65000"/>
              <a:defRPr sz="3000"/>
            </a:lvl5pPr>
          </a:lstStyle>
          <a:p>
            <a:r>
              <a:t>Textebene 1</a:t>
            </a:r>
          </a:p>
          <a:p>
            <a:pPr lvl="1"/>
            <a:r>
              <a:t>Textebene 2</a:t>
            </a:r>
          </a:p>
          <a:p>
            <a:pPr lvl="2"/>
            <a:r>
              <a:t>Textebene 3</a:t>
            </a:r>
          </a:p>
          <a:p>
            <a:pPr lvl="3"/>
            <a:r>
              <a:t>Textebene 4</a:t>
            </a:r>
          </a:p>
          <a:p>
            <a:pPr lvl="4"/>
            <a:r>
              <a:t>Textebene 5</a:t>
            </a:r>
          </a:p>
        </p:txBody>
      </p:sp>
      <p:sp>
        <p:nvSpPr>
          <p:cNvPr id="82"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Punkte">
    <p:spTree>
      <p:nvGrpSpPr>
        <p:cNvPr id="1" name=""/>
        <p:cNvGrpSpPr/>
        <p:nvPr/>
      </p:nvGrpSpPr>
      <p:grpSpPr>
        <a:xfrm>
          <a:off x="0" y="0"/>
          <a:ext cx="0" cy="0"/>
          <a:chOff x="0" y="0"/>
          <a:chExt cx="0" cy="0"/>
        </a:xfrm>
      </p:grpSpPr>
      <p:sp>
        <p:nvSpPr>
          <p:cNvPr id="89" name="Textebene 1…"/>
          <p:cNvSpPr txBox="1">
            <a:spLocks noGrp="1"/>
          </p:cNvSpPr>
          <p:nvPr>
            <p:ph type="body" idx="1"/>
          </p:nvPr>
        </p:nvSpPr>
        <p:spPr>
          <a:xfrm>
            <a:off x="508000" y="1270000"/>
            <a:ext cx="11988800" cy="7213600"/>
          </a:xfrm>
          <a:prstGeom prst="rect">
            <a:avLst/>
          </a:prstGeom>
        </p:spPr>
        <p:txBody>
          <a:bodyPr/>
          <a:lstStyle/>
          <a:p>
            <a:r>
              <a:t>Textebene 1</a:t>
            </a:r>
          </a:p>
          <a:p>
            <a:pPr lvl="1"/>
            <a:r>
              <a:t>Textebene 2</a:t>
            </a:r>
          </a:p>
          <a:p>
            <a:pPr lvl="2"/>
            <a:r>
              <a:t>Textebene 3</a:t>
            </a:r>
          </a:p>
          <a:p>
            <a:pPr lvl="3"/>
            <a:r>
              <a:t>Textebene 4</a:t>
            </a:r>
          </a:p>
          <a:p>
            <a:pPr lvl="4"/>
            <a:r>
              <a:t>Textebene 5</a:t>
            </a:r>
          </a:p>
        </p:txBody>
      </p:sp>
      <p:sp>
        <p:nvSpPr>
          <p:cNvPr id="9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Foto - 3 Stück">
    <p:spTree>
      <p:nvGrpSpPr>
        <p:cNvPr id="1" name=""/>
        <p:cNvGrpSpPr/>
        <p:nvPr/>
      </p:nvGrpSpPr>
      <p:grpSpPr>
        <a:xfrm>
          <a:off x="0" y="0"/>
          <a:ext cx="0" cy="0"/>
          <a:chOff x="0" y="0"/>
          <a:chExt cx="0" cy="0"/>
        </a:xfrm>
      </p:grpSpPr>
      <p:sp>
        <p:nvSpPr>
          <p:cNvPr id="97" name="Bild"/>
          <p:cNvSpPr>
            <a:spLocks noGrp="1"/>
          </p:cNvSpPr>
          <p:nvPr>
            <p:ph type="pic" sz="half" idx="13"/>
          </p:nvPr>
        </p:nvSpPr>
        <p:spPr>
          <a:xfrm>
            <a:off x="6260986" y="4406900"/>
            <a:ext cx="6697779" cy="4711700"/>
          </a:xfrm>
          <a:prstGeom prst="rect">
            <a:avLst/>
          </a:prstGeom>
          <a:ln w="9525">
            <a:round/>
          </a:ln>
        </p:spPr>
        <p:txBody>
          <a:bodyPr lIns="91439" tIns="45719" rIns="91439" bIns="45719" anchor="t">
            <a:noAutofit/>
          </a:bodyPr>
          <a:lstStyle/>
          <a:p>
            <a:endParaRPr/>
          </a:p>
        </p:txBody>
      </p:sp>
      <p:sp>
        <p:nvSpPr>
          <p:cNvPr id="98" name="Bild"/>
          <p:cNvSpPr>
            <a:spLocks noGrp="1"/>
          </p:cNvSpPr>
          <p:nvPr>
            <p:ph type="pic" sz="quarter" idx="14"/>
          </p:nvPr>
        </p:nvSpPr>
        <p:spPr>
          <a:xfrm>
            <a:off x="6680200" y="635000"/>
            <a:ext cx="5829301" cy="3517900"/>
          </a:xfrm>
          <a:prstGeom prst="rect">
            <a:avLst/>
          </a:prstGeom>
          <a:ln w="9525">
            <a:round/>
          </a:ln>
        </p:spPr>
        <p:txBody>
          <a:bodyPr lIns="91439" tIns="45719" rIns="91439" bIns="45719" anchor="t">
            <a:noAutofit/>
          </a:bodyPr>
          <a:lstStyle/>
          <a:p>
            <a:endParaRPr/>
          </a:p>
        </p:txBody>
      </p:sp>
      <p:sp>
        <p:nvSpPr>
          <p:cNvPr id="99" name="Bild"/>
          <p:cNvSpPr>
            <a:spLocks noGrp="1"/>
          </p:cNvSpPr>
          <p:nvPr>
            <p:ph type="pic" sz="half" idx="15"/>
          </p:nvPr>
        </p:nvSpPr>
        <p:spPr>
          <a:xfrm>
            <a:off x="482600" y="609600"/>
            <a:ext cx="5728881" cy="8394700"/>
          </a:xfrm>
          <a:prstGeom prst="rect">
            <a:avLst/>
          </a:prstGeom>
          <a:ln w="9525">
            <a:round/>
          </a:ln>
        </p:spPr>
        <p:txBody>
          <a:bodyPr lIns="91439" tIns="45719" rIns="91439" bIns="45719" anchor="t">
            <a:noAutofit/>
          </a:bodyPr>
          <a:lstStyle/>
          <a:p>
            <a:endParaRPr/>
          </a:p>
        </p:txBody>
      </p:sp>
      <p:sp>
        <p:nvSpPr>
          <p:cNvPr id="10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Zitat">
    <p:spTree>
      <p:nvGrpSpPr>
        <p:cNvPr id="1" name=""/>
        <p:cNvGrpSpPr/>
        <p:nvPr/>
      </p:nvGrpSpPr>
      <p:grpSpPr>
        <a:xfrm>
          <a:off x="0" y="0"/>
          <a:ext cx="0" cy="0"/>
          <a:chOff x="0" y="0"/>
          <a:chExt cx="0" cy="0"/>
        </a:xfrm>
      </p:grpSpPr>
      <p:sp>
        <p:nvSpPr>
          <p:cNvPr id="107" name="–Christian Bauer"/>
          <p:cNvSpPr txBox="1">
            <a:spLocks noGrp="1"/>
          </p:cNvSpPr>
          <p:nvPr>
            <p:ph type="body" sz="quarter" idx="13"/>
          </p:nvPr>
        </p:nvSpPr>
        <p:spPr>
          <a:xfrm>
            <a:off x="533400" y="5969000"/>
            <a:ext cx="11938000" cy="609600"/>
          </a:xfrm>
          <a:prstGeom prst="rect">
            <a:avLst/>
          </a:prstGeom>
        </p:spPr>
        <p:txBody>
          <a:bodyPr anchor="t">
            <a:spAutoFit/>
          </a:bodyPr>
          <a:lstStyle>
            <a:lvl1pPr marL="0" indent="0" algn="ctr">
              <a:spcBef>
                <a:spcPts val="1200"/>
              </a:spcBef>
              <a:buClrTx/>
              <a:buSzTx/>
              <a:buFontTx/>
              <a:buNone/>
              <a:defRPr sz="3000" i="1"/>
            </a:lvl1pPr>
          </a:lstStyle>
          <a:p>
            <a:r>
              <a:t>–Christian Bauer</a:t>
            </a:r>
          </a:p>
        </p:txBody>
      </p:sp>
      <p:sp>
        <p:nvSpPr>
          <p:cNvPr id="108" name="„Zitat hier eingeben.“"/>
          <p:cNvSpPr txBox="1">
            <a:spLocks noGrp="1"/>
          </p:cNvSpPr>
          <p:nvPr>
            <p:ph type="body" sz="quarter" idx="14"/>
          </p:nvPr>
        </p:nvSpPr>
        <p:spPr>
          <a:xfrm>
            <a:off x="1270000" y="4254500"/>
            <a:ext cx="10464800" cy="711200"/>
          </a:xfrm>
          <a:prstGeom prst="rect">
            <a:avLst/>
          </a:prstGeom>
        </p:spPr>
        <p:txBody>
          <a:bodyPr>
            <a:spAutoFit/>
          </a:bodyPr>
          <a:lstStyle>
            <a:lvl1pPr marL="0" indent="0" algn="ctr">
              <a:spcBef>
                <a:spcPts val="0"/>
              </a:spcBef>
              <a:buClrTx/>
              <a:buSzTx/>
              <a:buFontTx/>
              <a:buNone/>
            </a:lvl1pPr>
          </a:lstStyle>
          <a:p>
            <a:r>
              <a:t>„Zitat hier eingeben.“ </a:t>
            </a:r>
          </a:p>
        </p:txBody>
      </p:sp>
      <p:sp>
        <p:nvSpPr>
          <p:cNvPr id="109"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4"/>
          <a:srcRect/>
          <a:stretch>
            <a:fillRect/>
          </a:stretch>
        </a:blipFill>
        <a:effectLst/>
      </p:bgPr>
    </p:bg>
    <p:spTree>
      <p:nvGrpSpPr>
        <p:cNvPr id="1" name=""/>
        <p:cNvGrpSpPr/>
        <p:nvPr/>
      </p:nvGrpSpPr>
      <p:grpSpPr>
        <a:xfrm>
          <a:off x="0" y="0"/>
          <a:ext cx="0" cy="0"/>
          <a:chOff x="0" y="0"/>
          <a:chExt cx="0" cy="0"/>
        </a:xfrm>
      </p:grpSpPr>
      <p:sp>
        <p:nvSpPr>
          <p:cNvPr id="2" name="Linie"/>
          <p:cNvSpPr/>
          <p:nvPr/>
        </p:nvSpPr>
        <p:spPr>
          <a:xfrm>
            <a:off x="508000" y="2171700"/>
            <a:ext cx="11997292" cy="0"/>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endParaRPr/>
          </a:p>
        </p:txBody>
      </p:sp>
      <p:sp>
        <p:nvSpPr>
          <p:cNvPr id="3" name="Linie"/>
          <p:cNvSpPr/>
          <p:nvPr/>
        </p:nvSpPr>
        <p:spPr>
          <a:xfrm>
            <a:off x="508000" y="635000"/>
            <a:ext cx="11997292" cy="0"/>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endParaRPr/>
          </a:p>
        </p:txBody>
      </p:sp>
      <p:sp>
        <p:nvSpPr>
          <p:cNvPr id="4" name="Titeltext"/>
          <p:cNvSpPr txBox="1">
            <a:spLocks noGrp="1"/>
          </p:cNvSpPr>
          <p:nvPr>
            <p:ph type="title"/>
          </p:nvPr>
        </p:nvSpPr>
        <p:spPr>
          <a:xfrm>
            <a:off x="508000" y="800100"/>
            <a:ext cx="11988800" cy="12192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Titeltext</a:t>
            </a:r>
          </a:p>
        </p:txBody>
      </p:sp>
      <p:sp>
        <p:nvSpPr>
          <p:cNvPr id="5" name="Textebene 1…"/>
          <p:cNvSpPr txBox="1">
            <a:spLocks noGrp="1"/>
          </p:cNvSpPr>
          <p:nvPr>
            <p:ph type="body" idx="1"/>
          </p:nvPr>
        </p:nvSpPr>
        <p:spPr>
          <a:xfrm>
            <a:off x="508000" y="2628900"/>
            <a:ext cx="11988800" cy="6096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Textebene 1</a:t>
            </a:r>
          </a:p>
          <a:p>
            <a:pPr lvl="1"/>
            <a:r>
              <a:t>Textebene 2</a:t>
            </a:r>
          </a:p>
          <a:p>
            <a:pPr lvl="2"/>
            <a:r>
              <a:t>Textebene 3</a:t>
            </a:r>
          </a:p>
          <a:p>
            <a:pPr lvl="3"/>
            <a:r>
              <a:t>Textebene 4</a:t>
            </a:r>
          </a:p>
          <a:p>
            <a:pPr lvl="4"/>
            <a:r>
              <a:t>Textebene 5</a:t>
            </a:r>
          </a:p>
        </p:txBody>
      </p:sp>
      <p:sp>
        <p:nvSpPr>
          <p:cNvPr id="6" name="Foliennummer"/>
          <p:cNvSpPr txBox="1">
            <a:spLocks noGrp="1"/>
          </p:cNvSpPr>
          <p:nvPr>
            <p:ph type="sldNum" sz="quarter" idx="2"/>
          </p:nvPr>
        </p:nvSpPr>
        <p:spPr>
          <a:xfrm>
            <a:off x="6324599" y="9258300"/>
            <a:ext cx="342901" cy="406400"/>
          </a:xfrm>
          <a:prstGeom prst="rect">
            <a:avLst/>
          </a:prstGeom>
          <a:ln w="12700">
            <a:miter lim="400000"/>
          </a:ln>
        </p:spPr>
        <p:txBody>
          <a:bodyPr wrap="none" lIns="50800" tIns="50800" rIns="50800" bIns="50800">
            <a:spAutoFit/>
          </a:bodyPr>
          <a:lstStyle>
            <a:lvl1pPr>
              <a:defRPr sz="1800">
                <a:solidFill>
                  <a:srgbClr val="4C4946"/>
                </a:solidFill>
              </a:defRPr>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ransition spd="med"/>
  <p:txStyles>
    <p:titleStyle>
      <a:lvl1pPr marL="0" marR="0" indent="0" algn="ctr" defTabSz="584200" rtl="0" latinLnBrk="0">
        <a:lnSpc>
          <a:spcPct val="90000"/>
        </a:lnSpc>
        <a:spcBef>
          <a:spcPts val="1600"/>
        </a:spcBef>
        <a:spcAft>
          <a:spcPts val="0"/>
        </a:spcAft>
        <a:buClrTx/>
        <a:buSzTx/>
        <a:buFontTx/>
        <a:buNone/>
        <a:tabLst/>
        <a:defRPr sz="7000" b="0" i="0" u="none" strike="noStrike" cap="none" spc="0" baseline="0">
          <a:solidFill>
            <a:srgbClr val="D93E2B"/>
          </a:solidFill>
          <a:uFillTx/>
          <a:latin typeface="+mn-lt"/>
          <a:ea typeface="+mn-ea"/>
          <a:cs typeface="+mn-cs"/>
          <a:sym typeface="Bodoni SvtyTwo ITC TT-Book"/>
        </a:defRPr>
      </a:lvl1pPr>
      <a:lvl2pPr marL="0" marR="0" indent="0" algn="ctr" defTabSz="584200" rtl="0" latinLnBrk="0">
        <a:lnSpc>
          <a:spcPct val="90000"/>
        </a:lnSpc>
        <a:spcBef>
          <a:spcPts val="1600"/>
        </a:spcBef>
        <a:spcAft>
          <a:spcPts val="0"/>
        </a:spcAft>
        <a:buClrTx/>
        <a:buSzTx/>
        <a:buFontTx/>
        <a:buNone/>
        <a:tabLst/>
        <a:defRPr sz="7000" b="0" i="0" u="none" strike="noStrike" cap="none" spc="0" baseline="0">
          <a:solidFill>
            <a:srgbClr val="D93E2B"/>
          </a:solidFill>
          <a:uFillTx/>
          <a:latin typeface="+mn-lt"/>
          <a:ea typeface="+mn-ea"/>
          <a:cs typeface="+mn-cs"/>
          <a:sym typeface="Bodoni SvtyTwo ITC TT-Book"/>
        </a:defRPr>
      </a:lvl2pPr>
      <a:lvl3pPr marL="0" marR="0" indent="0" algn="ctr" defTabSz="584200" rtl="0" latinLnBrk="0">
        <a:lnSpc>
          <a:spcPct val="90000"/>
        </a:lnSpc>
        <a:spcBef>
          <a:spcPts val="1600"/>
        </a:spcBef>
        <a:spcAft>
          <a:spcPts val="0"/>
        </a:spcAft>
        <a:buClrTx/>
        <a:buSzTx/>
        <a:buFontTx/>
        <a:buNone/>
        <a:tabLst/>
        <a:defRPr sz="7000" b="0" i="0" u="none" strike="noStrike" cap="none" spc="0" baseline="0">
          <a:solidFill>
            <a:srgbClr val="D93E2B"/>
          </a:solidFill>
          <a:uFillTx/>
          <a:latin typeface="+mn-lt"/>
          <a:ea typeface="+mn-ea"/>
          <a:cs typeface="+mn-cs"/>
          <a:sym typeface="Bodoni SvtyTwo ITC TT-Book"/>
        </a:defRPr>
      </a:lvl3pPr>
      <a:lvl4pPr marL="0" marR="0" indent="0" algn="ctr" defTabSz="584200" rtl="0" latinLnBrk="0">
        <a:lnSpc>
          <a:spcPct val="90000"/>
        </a:lnSpc>
        <a:spcBef>
          <a:spcPts val="1600"/>
        </a:spcBef>
        <a:spcAft>
          <a:spcPts val="0"/>
        </a:spcAft>
        <a:buClrTx/>
        <a:buSzTx/>
        <a:buFontTx/>
        <a:buNone/>
        <a:tabLst/>
        <a:defRPr sz="7000" b="0" i="0" u="none" strike="noStrike" cap="none" spc="0" baseline="0">
          <a:solidFill>
            <a:srgbClr val="D93E2B"/>
          </a:solidFill>
          <a:uFillTx/>
          <a:latin typeface="+mn-lt"/>
          <a:ea typeface="+mn-ea"/>
          <a:cs typeface="+mn-cs"/>
          <a:sym typeface="Bodoni SvtyTwo ITC TT-Book"/>
        </a:defRPr>
      </a:lvl4pPr>
      <a:lvl5pPr marL="0" marR="0" indent="0" algn="ctr" defTabSz="584200" rtl="0" latinLnBrk="0">
        <a:lnSpc>
          <a:spcPct val="90000"/>
        </a:lnSpc>
        <a:spcBef>
          <a:spcPts val="1600"/>
        </a:spcBef>
        <a:spcAft>
          <a:spcPts val="0"/>
        </a:spcAft>
        <a:buClrTx/>
        <a:buSzTx/>
        <a:buFontTx/>
        <a:buNone/>
        <a:tabLst/>
        <a:defRPr sz="7000" b="0" i="0" u="none" strike="noStrike" cap="none" spc="0" baseline="0">
          <a:solidFill>
            <a:srgbClr val="D93E2B"/>
          </a:solidFill>
          <a:uFillTx/>
          <a:latin typeface="+mn-lt"/>
          <a:ea typeface="+mn-ea"/>
          <a:cs typeface="+mn-cs"/>
          <a:sym typeface="Bodoni SvtyTwo ITC TT-Book"/>
        </a:defRPr>
      </a:lvl5pPr>
      <a:lvl6pPr marL="0" marR="0" indent="0" algn="ctr" defTabSz="584200" rtl="0" latinLnBrk="0">
        <a:lnSpc>
          <a:spcPct val="90000"/>
        </a:lnSpc>
        <a:spcBef>
          <a:spcPts val="1600"/>
        </a:spcBef>
        <a:spcAft>
          <a:spcPts val="0"/>
        </a:spcAft>
        <a:buClrTx/>
        <a:buSzTx/>
        <a:buFontTx/>
        <a:buNone/>
        <a:tabLst/>
        <a:defRPr sz="7000" b="0" i="0" u="none" strike="noStrike" cap="none" spc="0" baseline="0">
          <a:solidFill>
            <a:srgbClr val="D93E2B"/>
          </a:solidFill>
          <a:uFillTx/>
          <a:latin typeface="+mn-lt"/>
          <a:ea typeface="+mn-ea"/>
          <a:cs typeface="+mn-cs"/>
          <a:sym typeface="Bodoni SvtyTwo ITC TT-Book"/>
        </a:defRPr>
      </a:lvl6pPr>
      <a:lvl7pPr marL="0" marR="0" indent="0" algn="ctr" defTabSz="584200" rtl="0" latinLnBrk="0">
        <a:lnSpc>
          <a:spcPct val="90000"/>
        </a:lnSpc>
        <a:spcBef>
          <a:spcPts val="1600"/>
        </a:spcBef>
        <a:spcAft>
          <a:spcPts val="0"/>
        </a:spcAft>
        <a:buClrTx/>
        <a:buSzTx/>
        <a:buFontTx/>
        <a:buNone/>
        <a:tabLst/>
        <a:defRPr sz="7000" b="0" i="0" u="none" strike="noStrike" cap="none" spc="0" baseline="0">
          <a:solidFill>
            <a:srgbClr val="D93E2B"/>
          </a:solidFill>
          <a:uFillTx/>
          <a:latin typeface="+mn-lt"/>
          <a:ea typeface="+mn-ea"/>
          <a:cs typeface="+mn-cs"/>
          <a:sym typeface="Bodoni SvtyTwo ITC TT-Book"/>
        </a:defRPr>
      </a:lvl7pPr>
      <a:lvl8pPr marL="0" marR="0" indent="0" algn="ctr" defTabSz="584200" rtl="0" latinLnBrk="0">
        <a:lnSpc>
          <a:spcPct val="90000"/>
        </a:lnSpc>
        <a:spcBef>
          <a:spcPts val="1600"/>
        </a:spcBef>
        <a:spcAft>
          <a:spcPts val="0"/>
        </a:spcAft>
        <a:buClrTx/>
        <a:buSzTx/>
        <a:buFontTx/>
        <a:buNone/>
        <a:tabLst/>
        <a:defRPr sz="7000" b="0" i="0" u="none" strike="noStrike" cap="none" spc="0" baseline="0">
          <a:solidFill>
            <a:srgbClr val="D93E2B"/>
          </a:solidFill>
          <a:uFillTx/>
          <a:latin typeface="+mn-lt"/>
          <a:ea typeface="+mn-ea"/>
          <a:cs typeface="+mn-cs"/>
          <a:sym typeface="Bodoni SvtyTwo ITC TT-Book"/>
        </a:defRPr>
      </a:lvl8pPr>
      <a:lvl9pPr marL="0" marR="0" indent="0" algn="ctr" defTabSz="584200" rtl="0" latinLnBrk="0">
        <a:lnSpc>
          <a:spcPct val="90000"/>
        </a:lnSpc>
        <a:spcBef>
          <a:spcPts val="1600"/>
        </a:spcBef>
        <a:spcAft>
          <a:spcPts val="0"/>
        </a:spcAft>
        <a:buClrTx/>
        <a:buSzTx/>
        <a:buFontTx/>
        <a:buNone/>
        <a:tabLst/>
        <a:defRPr sz="7000" b="0" i="0" u="none" strike="noStrike" cap="none" spc="0" baseline="0">
          <a:solidFill>
            <a:srgbClr val="D93E2B"/>
          </a:solidFill>
          <a:uFillTx/>
          <a:latin typeface="+mn-lt"/>
          <a:ea typeface="+mn-ea"/>
          <a:cs typeface="+mn-cs"/>
          <a:sym typeface="Bodoni SvtyTwo ITC TT-Book"/>
        </a:defRPr>
      </a:lvl9pPr>
    </p:titleStyle>
    <p:bodyStyle>
      <a:lvl1pPr marL="469900" marR="0" indent="-469900" algn="l" defTabSz="584200" rtl="0" latinLnBrk="0">
        <a:lnSpc>
          <a:spcPct val="100000"/>
        </a:lnSpc>
        <a:spcBef>
          <a:spcPts val="2400"/>
        </a:spcBef>
        <a:spcAft>
          <a:spcPts val="0"/>
        </a:spcAft>
        <a:buClr>
          <a:srgbClr val="929292"/>
        </a:buClr>
        <a:buSzPct val="60000"/>
        <a:buFont typeface="Zapf Dingbats"/>
        <a:buChar char="❖"/>
        <a:tabLst/>
        <a:defRPr sz="3600" b="0" i="0" u="none" strike="noStrike" cap="none" spc="0" baseline="0">
          <a:solidFill>
            <a:srgbClr val="414141"/>
          </a:solidFill>
          <a:uFillTx/>
          <a:latin typeface="Palatino"/>
          <a:ea typeface="Palatino"/>
          <a:cs typeface="Palatino"/>
          <a:sym typeface="Palatino"/>
        </a:defRPr>
      </a:lvl1pPr>
      <a:lvl2pPr marL="939800" marR="0" indent="-469900" algn="l" defTabSz="584200" rtl="0" latinLnBrk="0">
        <a:lnSpc>
          <a:spcPct val="100000"/>
        </a:lnSpc>
        <a:spcBef>
          <a:spcPts val="2400"/>
        </a:spcBef>
        <a:spcAft>
          <a:spcPts val="0"/>
        </a:spcAft>
        <a:buClr>
          <a:srgbClr val="929292"/>
        </a:buClr>
        <a:buSzPct val="60000"/>
        <a:buFont typeface="Zapf Dingbats"/>
        <a:buChar char="❖"/>
        <a:tabLst/>
        <a:defRPr sz="3600" b="0" i="0" u="none" strike="noStrike" cap="none" spc="0" baseline="0">
          <a:solidFill>
            <a:srgbClr val="414141"/>
          </a:solidFill>
          <a:uFillTx/>
          <a:latin typeface="Palatino"/>
          <a:ea typeface="Palatino"/>
          <a:cs typeface="Palatino"/>
          <a:sym typeface="Palatino"/>
        </a:defRPr>
      </a:lvl2pPr>
      <a:lvl3pPr marL="1409700" marR="0" indent="-469900" algn="l" defTabSz="584200" rtl="0" latinLnBrk="0">
        <a:lnSpc>
          <a:spcPct val="100000"/>
        </a:lnSpc>
        <a:spcBef>
          <a:spcPts val="2400"/>
        </a:spcBef>
        <a:spcAft>
          <a:spcPts val="0"/>
        </a:spcAft>
        <a:buClr>
          <a:srgbClr val="929292"/>
        </a:buClr>
        <a:buSzPct val="60000"/>
        <a:buFont typeface="Zapf Dingbats"/>
        <a:buChar char="❖"/>
        <a:tabLst/>
        <a:defRPr sz="3600" b="0" i="0" u="none" strike="noStrike" cap="none" spc="0" baseline="0">
          <a:solidFill>
            <a:srgbClr val="414141"/>
          </a:solidFill>
          <a:uFillTx/>
          <a:latin typeface="Palatino"/>
          <a:ea typeface="Palatino"/>
          <a:cs typeface="Palatino"/>
          <a:sym typeface="Palatino"/>
        </a:defRPr>
      </a:lvl3pPr>
      <a:lvl4pPr marL="1879600" marR="0" indent="-469900" algn="l" defTabSz="584200" rtl="0" latinLnBrk="0">
        <a:lnSpc>
          <a:spcPct val="100000"/>
        </a:lnSpc>
        <a:spcBef>
          <a:spcPts val="2400"/>
        </a:spcBef>
        <a:spcAft>
          <a:spcPts val="0"/>
        </a:spcAft>
        <a:buClr>
          <a:srgbClr val="929292"/>
        </a:buClr>
        <a:buSzPct val="60000"/>
        <a:buFont typeface="Zapf Dingbats"/>
        <a:buChar char="❖"/>
        <a:tabLst/>
        <a:defRPr sz="3600" b="0" i="0" u="none" strike="noStrike" cap="none" spc="0" baseline="0">
          <a:solidFill>
            <a:srgbClr val="414141"/>
          </a:solidFill>
          <a:uFillTx/>
          <a:latin typeface="Palatino"/>
          <a:ea typeface="Palatino"/>
          <a:cs typeface="Palatino"/>
          <a:sym typeface="Palatino"/>
        </a:defRPr>
      </a:lvl4pPr>
      <a:lvl5pPr marL="2349500" marR="0" indent="-469900" algn="l" defTabSz="584200" rtl="0" latinLnBrk="0">
        <a:lnSpc>
          <a:spcPct val="100000"/>
        </a:lnSpc>
        <a:spcBef>
          <a:spcPts val="2400"/>
        </a:spcBef>
        <a:spcAft>
          <a:spcPts val="0"/>
        </a:spcAft>
        <a:buClr>
          <a:srgbClr val="929292"/>
        </a:buClr>
        <a:buSzPct val="60000"/>
        <a:buFont typeface="Zapf Dingbats"/>
        <a:buChar char="❖"/>
        <a:tabLst/>
        <a:defRPr sz="3600" b="0" i="0" u="none" strike="noStrike" cap="none" spc="0" baseline="0">
          <a:solidFill>
            <a:srgbClr val="414141"/>
          </a:solidFill>
          <a:uFillTx/>
          <a:latin typeface="Palatino"/>
          <a:ea typeface="Palatino"/>
          <a:cs typeface="Palatino"/>
          <a:sym typeface="Palatino"/>
        </a:defRPr>
      </a:lvl5pPr>
      <a:lvl6pPr marL="2819400" marR="0" indent="-469900" algn="l" defTabSz="584200" rtl="0" latinLnBrk="0">
        <a:lnSpc>
          <a:spcPct val="100000"/>
        </a:lnSpc>
        <a:spcBef>
          <a:spcPts val="2400"/>
        </a:spcBef>
        <a:spcAft>
          <a:spcPts val="0"/>
        </a:spcAft>
        <a:buClr>
          <a:srgbClr val="929292"/>
        </a:buClr>
        <a:buSzPct val="60000"/>
        <a:buFont typeface="Zapf Dingbats"/>
        <a:buChar char="❖"/>
        <a:tabLst/>
        <a:defRPr sz="3600" b="0" i="0" u="none" strike="noStrike" cap="none" spc="0" baseline="0">
          <a:solidFill>
            <a:srgbClr val="414141"/>
          </a:solidFill>
          <a:uFillTx/>
          <a:latin typeface="Palatino"/>
          <a:ea typeface="Palatino"/>
          <a:cs typeface="Palatino"/>
          <a:sym typeface="Palatino"/>
        </a:defRPr>
      </a:lvl6pPr>
      <a:lvl7pPr marL="3289300" marR="0" indent="-469900" algn="l" defTabSz="584200" rtl="0" latinLnBrk="0">
        <a:lnSpc>
          <a:spcPct val="100000"/>
        </a:lnSpc>
        <a:spcBef>
          <a:spcPts val="2400"/>
        </a:spcBef>
        <a:spcAft>
          <a:spcPts val="0"/>
        </a:spcAft>
        <a:buClr>
          <a:srgbClr val="929292"/>
        </a:buClr>
        <a:buSzPct val="60000"/>
        <a:buFont typeface="Zapf Dingbats"/>
        <a:buChar char="❖"/>
        <a:tabLst/>
        <a:defRPr sz="3600" b="0" i="0" u="none" strike="noStrike" cap="none" spc="0" baseline="0">
          <a:solidFill>
            <a:srgbClr val="414141"/>
          </a:solidFill>
          <a:uFillTx/>
          <a:latin typeface="Palatino"/>
          <a:ea typeface="Palatino"/>
          <a:cs typeface="Palatino"/>
          <a:sym typeface="Palatino"/>
        </a:defRPr>
      </a:lvl7pPr>
      <a:lvl8pPr marL="3759200" marR="0" indent="-469900" algn="l" defTabSz="584200" rtl="0" latinLnBrk="0">
        <a:lnSpc>
          <a:spcPct val="100000"/>
        </a:lnSpc>
        <a:spcBef>
          <a:spcPts val="2400"/>
        </a:spcBef>
        <a:spcAft>
          <a:spcPts val="0"/>
        </a:spcAft>
        <a:buClr>
          <a:srgbClr val="929292"/>
        </a:buClr>
        <a:buSzPct val="60000"/>
        <a:buFont typeface="Zapf Dingbats"/>
        <a:buChar char="❖"/>
        <a:tabLst/>
        <a:defRPr sz="3600" b="0" i="0" u="none" strike="noStrike" cap="none" spc="0" baseline="0">
          <a:solidFill>
            <a:srgbClr val="414141"/>
          </a:solidFill>
          <a:uFillTx/>
          <a:latin typeface="Palatino"/>
          <a:ea typeface="Palatino"/>
          <a:cs typeface="Palatino"/>
          <a:sym typeface="Palatino"/>
        </a:defRPr>
      </a:lvl8pPr>
      <a:lvl9pPr marL="4229100" marR="0" indent="-469900" algn="l" defTabSz="584200" rtl="0" latinLnBrk="0">
        <a:lnSpc>
          <a:spcPct val="100000"/>
        </a:lnSpc>
        <a:spcBef>
          <a:spcPts val="2400"/>
        </a:spcBef>
        <a:spcAft>
          <a:spcPts val="0"/>
        </a:spcAft>
        <a:buClr>
          <a:srgbClr val="929292"/>
        </a:buClr>
        <a:buSzPct val="60000"/>
        <a:buFont typeface="Zapf Dingbats"/>
        <a:buChar char="❖"/>
        <a:tabLst/>
        <a:defRPr sz="3600" b="0" i="0" u="none" strike="noStrike" cap="none" spc="0" baseline="0">
          <a:solidFill>
            <a:srgbClr val="414141"/>
          </a:solidFill>
          <a:uFillTx/>
          <a:latin typeface="Palatino"/>
          <a:ea typeface="Palatino"/>
          <a:cs typeface="Palatino"/>
          <a:sym typeface="Palatino"/>
        </a:defRPr>
      </a:lvl9pPr>
    </p:bodyStyle>
    <p:otherStyle>
      <a:lvl1pPr marL="0" marR="0" indent="0" algn="ctr" defTabSz="58420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Palatino"/>
        </a:defRPr>
      </a:lvl1pPr>
      <a:lvl2pPr marL="0" marR="0" indent="228600" algn="ctr" defTabSz="58420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Palatino"/>
        </a:defRPr>
      </a:lvl2pPr>
      <a:lvl3pPr marL="0" marR="0" indent="457200" algn="ctr" defTabSz="58420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Palatino"/>
        </a:defRPr>
      </a:lvl3pPr>
      <a:lvl4pPr marL="0" marR="0" indent="685800" algn="ctr" defTabSz="58420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Palatino"/>
        </a:defRPr>
      </a:lvl4pPr>
      <a:lvl5pPr marL="0" marR="0" indent="914400" algn="ctr" defTabSz="58420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Palatino"/>
        </a:defRPr>
      </a:lvl5pPr>
      <a:lvl6pPr marL="0" marR="0" indent="1143000" algn="ctr" defTabSz="58420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Palatino"/>
        </a:defRPr>
      </a:lvl6pPr>
      <a:lvl7pPr marL="0" marR="0" indent="1371600" algn="ctr" defTabSz="58420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Palatino"/>
        </a:defRPr>
      </a:lvl7pPr>
      <a:lvl8pPr marL="0" marR="0" indent="1600200" algn="ctr" defTabSz="58420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Palatino"/>
        </a:defRPr>
      </a:lvl8pPr>
      <a:lvl9pPr marL="0" marR="0" indent="1828800" algn="ctr" defTabSz="58420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Palatino"/>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bangladesch.org/bildungsheft" TargetMode="External"/><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1.jpg"/></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13.jp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10.jpg"/><Relationship Id="rId4" Type="http://schemas.openxmlformats.org/officeDocument/2006/relationships/image" Target="../media/image13.jpg"/></Relationships>
</file>

<file path=ppt/slides/_rels/slide1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hyperlink" Target="http://www.bangladesch.org/bildungsheft" TargetMode="External"/><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9.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6194" y="594001"/>
            <a:ext cx="13004800" cy="2560284"/>
          </a:xfrm>
          <a:prstGeom prst="rect">
            <a:avLst/>
          </a:prstGeom>
          <a:solidFill>
            <a:srgbClr val="CCE1DF"/>
          </a:solidFill>
        </p:spPr>
        <p:txBody>
          <a:bodyPr wrap="square" lIns="130046" tIns="65023" rIns="130046" bIns="65023" rtlCol="0">
            <a:noAutofit/>
          </a:bodyPr>
          <a:lstStyle/>
          <a:p>
            <a:r>
              <a:rPr lang="de-DE" sz="5100" b="1" dirty="0">
                <a:latin typeface="Arial" panose="020B0604020202020204" pitchFamily="34" charset="0"/>
                <a:cs typeface="Arial" panose="020B0604020202020204" pitchFamily="34" charset="0"/>
              </a:rPr>
              <a:t>		</a:t>
            </a:r>
            <a:br>
              <a:rPr lang="de-DE" sz="5100" b="1" dirty="0">
                <a:latin typeface="Arial" panose="020B0604020202020204" pitchFamily="34" charset="0"/>
                <a:cs typeface="Arial" panose="020B0604020202020204" pitchFamily="34" charset="0"/>
              </a:rPr>
            </a:br>
            <a:r>
              <a:rPr lang="de-DE" sz="5100" b="1" dirty="0">
                <a:latin typeface="Arial" panose="020B0604020202020204" pitchFamily="34" charset="0"/>
                <a:cs typeface="Arial" panose="020B0604020202020204" pitchFamily="34" charset="0"/>
              </a:rPr>
              <a:t>Übung 2: Klimaquiz</a:t>
            </a:r>
          </a:p>
        </p:txBody>
      </p:sp>
      <p:sp>
        <p:nvSpPr>
          <p:cNvPr id="5" name="Textfeld 4"/>
          <p:cNvSpPr txBox="1"/>
          <p:nvPr/>
        </p:nvSpPr>
        <p:spPr>
          <a:xfrm>
            <a:off x="4249349" y="4715680"/>
            <a:ext cx="8295322" cy="2655084"/>
          </a:xfrm>
          <a:prstGeom prst="rect">
            <a:avLst/>
          </a:prstGeom>
          <a:noFill/>
        </p:spPr>
        <p:txBody>
          <a:bodyPr wrap="square" lIns="130046" tIns="65023" rIns="130046" bIns="65023" rtlCol="0">
            <a:spAutoFit/>
          </a:bodyPr>
          <a:lstStyle/>
          <a:p>
            <a:r>
              <a:rPr lang="de-DE" sz="2800" dirty="0">
                <a:latin typeface="Georgia" panose="02040502050405020303" pitchFamily="18" charset="0"/>
              </a:rPr>
              <a:t>Dieses Power Point ist Teil der </a:t>
            </a:r>
            <a:r>
              <a:rPr lang="de-DE" sz="2800" dirty="0" smtClean="0">
                <a:latin typeface="Georgia" panose="02040502050405020303" pitchFamily="18" charset="0"/>
              </a:rPr>
              <a:t>Methodensammlung: </a:t>
            </a:r>
          </a:p>
          <a:p>
            <a:r>
              <a:rPr lang="de-DE" sz="2800" dirty="0">
                <a:latin typeface="Georgia" panose="02040502050405020303" pitchFamily="18" charset="0"/>
              </a:rPr>
              <a:t/>
            </a:r>
            <a:br>
              <a:rPr lang="de-DE" sz="2800" dirty="0">
                <a:latin typeface="Georgia" panose="02040502050405020303" pitchFamily="18" charset="0"/>
              </a:rPr>
            </a:br>
            <a:r>
              <a:rPr lang="de-DE" sz="2800" b="1" dirty="0">
                <a:latin typeface="Georgia" panose="02040502050405020303" pitchFamily="18" charset="0"/>
              </a:rPr>
              <a:t>Klima und Gerechtigkeit</a:t>
            </a:r>
            <a:br>
              <a:rPr lang="de-DE" sz="2800" b="1" dirty="0">
                <a:latin typeface="Georgia" panose="02040502050405020303" pitchFamily="18" charset="0"/>
              </a:rPr>
            </a:br>
            <a:r>
              <a:rPr lang="de-DE" sz="2800" b="1" dirty="0">
                <a:latin typeface="Georgia" panose="02040502050405020303" pitchFamily="18" charset="0"/>
                <a:hlinkClick r:id="rId3"/>
              </a:rPr>
              <a:t>www.bangladesch.org/bildungsheft</a:t>
            </a:r>
            <a:endParaRPr lang="de-DE" sz="2800" b="1" dirty="0">
              <a:latin typeface="Georgia" panose="02040502050405020303" pitchFamily="18" charset="0"/>
            </a:endParaRPr>
          </a:p>
          <a:p>
            <a:endParaRPr lang="de-DE" dirty="0"/>
          </a:p>
        </p:txBody>
      </p:sp>
      <p:pic>
        <p:nvPicPr>
          <p:cNvPr id="7" name="Grafik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79031" y="269149"/>
            <a:ext cx="2160818" cy="649705"/>
          </a:xfrm>
          <a:prstGeom prst="rect">
            <a:avLst/>
          </a:prstGeom>
        </p:spPr>
      </p:pic>
    </p:spTree>
    <p:extLst>
      <p:ext uri="{BB962C8B-B14F-4D97-AF65-F5344CB8AC3E}">
        <p14:creationId xmlns:p14="http://schemas.microsoft.com/office/powerpoint/2010/main" val="34190378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 name="Klima und Gerechtigkeit"/>
          <p:cNvSpPr txBox="1">
            <a:spLocks noGrp="1"/>
          </p:cNvSpPr>
          <p:nvPr>
            <p:ph type="body" idx="13"/>
          </p:nvPr>
        </p:nvSpPr>
        <p:spPr>
          <a:prstGeom prst="rect">
            <a:avLst/>
          </a:prstGeom>
        </p:spPr>
        <p:txBody>
          <a:bodyPr/>
          <a:lstStyle/>
          <a:p>
            <a:r>
              <a:t>Klima und Gerechtigkeit</a:t>
            </a:r>
          </a:p>
        </p:txBody>
      </p:sp>
      <p:pic>
        <p:nvPicPr>
          <p:cNvPr id="179" name="Bild"/>
          <p:cNvPicPr>
            <a:picLocks noGrp="1"/>
          </p:cNvPicPr>
          <p:nvPr>
            <p:ph type="pic" idx="14"/>
          </p:nvPr>
        </p:nvPicPr>
        <p:blipFill>
          <a:blip r:embed="rId2">
            <a:extLst>
              <a:ext uri="{28A0092B-C50C-407E-A947-70E740481C1C}">
                <a14:useLocalDpi xmlns:a14="http://schemas.microsoft.com/office/drawing/2010/main" val="0"/>
              </a:ext>
            </a:extLst>
          </a:blip>
          <a:stretch>
            <a:fillRect/>
          </a:stretch>
        </p:blipFill>
        <p:spPr>
          <a:xfrm>
            <a:off x="5926336" y="0"/>
            <a:ext cx="7072827" cy="9753599"/>
          </a:xfrm>
          <a:prstGeom prst="rect">
            <a:avLst/>
          </a:prstGeom>
        </p:spPr>
      </p:pic>
      <p:sp>
        <p:nvSpPr>
          <p:cNvPr id="180" name="Können wir was dagegen tun?"/>
          <p:cNvSpPr txBox="1">
            <a:spLocks noGrp="1"/>
          </p:cNvSpPr>
          <p:nvPr>
            <p:ph type="title"/>
          </p:nvPr>
        </p:nvSpPr>
        <p:spPr>
          <a:prstGeom prst="rect">
            <a:avLst/>
          </a:prstGeom>
        </p:spPr>
        <p:txBody>
          <a:bodyPr/>
          <a:lstStyle>
            <a:lvl1pPr>
              <a:defRPr>
                <a:solidFill>
                  <a:schemeClr val="accent1">
                    <a:hueOff val="369196"/>
                    <a:satOff val="13972"/>
                    <a:lumOff val="-24493"/>
                  </a:schemeClr>
                </a:solidFill>
              </a:defRPr>
            </a:lvl1pPr>
          </a:lstStyle>
          <a:p>
            <a:r>
              <a:t>Können wir was dagegen tun?</a:t>
            </a:r>
          </a:p>
        </p:txBody>
      </p:sp>
      <p:sp>
        <p:nvSpPr>
          <p:cNvPr id="181" name="A: Ja, jeder von uns kann etwas tun: weniger Auto fahren, Strom sparen, ……"/>
          <p:cNvSpPr txBox="1">
            <a:spLocks noGrp="1"/>
          </p:cNvSpPr>
          <p:nvPr>
            <p:ph type="body" sz="quarter" idx="1"/>
          </p:nvPr>
        </p:nvSpPr>
        <p:spPr>
          <a:prstGeom prst="rect">
            <a:avLst/>
          </a:prstGeom>
        </p:spPr>
        <p:txBody>
          <a:bodyPr/>
          <a:lstStyle/>
          <a:p>
            <a:pPr>
              <a:defRPr sz="3300"/>
            </a:pPr>
            <a:r>
              <a:rPr b="1" dirty="0"/>
              <a:t>A:</a:t>
            </a:r>
            <a:r>
              <a:rPr dirty="0"/>
              <a:t> Ja, </a:t>
            </a:r>
            <a:r>
              <a:rPr dirty="0" err="1"/>
              <a:t>jeder</a:t>
            </a:r>
            <a:r>
              <a:rPr dirty="0"/>
              <a:t> von </a:t>
            </a:r>
            <a:r>
              <a:rPr dirty="0" err="1"/>
              <a:t>uns</a:t>
            </a:r>
            <a:r>
              <a:rPr dirty="0"/>
              <a:t> </a:t>
            </a:r>
            <a:r>
              <a:rPr dirty="0" err="1"/>
              <a:t>kann</a:t>
            </a:r>
            <a:r>
              <a:rPr dirty="0"/>
              <a:t> </a:t>
            </a:r>
            <a:r>
              <a:rPr dirty="0" err="1"/>
              <a:t>etwas</a:t>
            </a:r>
            <a:r>
              <a:rPr dirty="0"/>
              <a:t> </a:t>
            </a:r>
            <a:r>
              <a:rPr dirty="0" err="1"/>
              <a:t>tun</a:t>
            </a:r>
            <a:r>
              <a:rPr dirty="0"/>
              <a:t>: </a:t>
            </a:r>
            <a:r>
              <a:rPr dirty="0" err="1"/>
              <a:t>weniger</a:t>
            </a:r>
            <a:r>
              <a:rPr dirty="0"/>
              <a:t> Auto </a:t>
            </a:r>
            <a:r>
              <a:rPr dirty="0" err="1"/>
              <a:t>fahren</a:t>
            </a:r>
            <a:r>
              <a:rPr dirty="0"/>
              <a:t>, Strom </a:t>
            </a:r>
            <a:r>
              <a:rPr dirty="0" err="1"/>
              <a:t>sparen</a:t>
            </a:r>
            <a:r>
              <a:rPr dirty="0"/>
              <a:t>, …</a:t>
            </a:r>
          </a:p>
          <a:p>
            <a:pPr>
              <a:defRPr sz="3300"/>
            </a:pPr>
            <a:endParaRPr dirty="0"/>
          </a:p>
          <a:p>
            <a:pPr>
              <a:defRPr sz="3300"/>
            </a:pPr>
            <a:r>
              <a:rPr b="1" dirty="0"/>
              <a:t>B: </a:t>
            </a:r>
            <a:r>
              <a:rPr dirty="0"/>
              <a:t>Nein, </a:t>
            </a:r>
            <a:r>
              <a:rPr dirty="0" err="1"/>
              <a:t>nur</a:t>
            </a:r>
            <a:r>
              <a:rPr dirty="0"/>
              <a:t> die </a:t>
            </a:r>
            <a:r>
              <a:rPr dirty="0" err="1"/>
              <a:t>Politik</a:t>
            </a:r>
            <a:r>
              <a:rPr dirty="0"/>
              <a:t> und die </a:t>
            </a:r>
            <a:r>
              <a:rPr dirty="0" err="1"/>
              <a:t>Wirtschaftsunternehmen</a:t>
            </a:r>
            <a:r>
              <a:rPr dirty="0"/>
              <a:t> </a:t>
            </a:r>
            <a:r>
              <a:rPr dirty="0" err="1"/>
              <a:t>können</a:t>
            </a:r>
            <a:r>
              <a:rPr dirty="0"/>
              <a:t> </a:t>
            </a:r>
            <a:r>
              <a:rPr dirty="0" err="1"/>
              <a:t>etwas</a:t>
            </a:r>
            <a:r>
              <a:rPr dirty="0"/>
              <a:t> </a:t>
            </a:r>
            <a:r>
              <a:rPr dirty="0" err="1" smtClean="0"/>
              <a:t>bewirken</a:t>
            </a:r>
            <a:r>
              <a:rPr lang="de-DE" dirty="0" smtClean="0"/>
              <a:t>.</a:t>
            </a:r>
            <a:endParaRPr dirty="0"/>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 name="Klima und Gerechtigkeit"/>
          <p:cNvSpPr txBox="1">
            <a:spLocks noGrp="1"/>
          </p:cNvSpPr>
          <p:nvPr>
            <p:ph type="body" idx="13"/>
          </p:nvPr>
        </p:nvSpPr>
        <p:spPr>
          <a:prstGeom prst="rect">
            <a:avLst/>
          </a:prstGeom>
        </p:spPr>
        <p:txBody>
          <a:bodyPr/>
          <a:lstStyle/>
          <a:p>
            <a:r>
              <a:t>Klima und Gerechtigkeit</a:t>
            </a:r>
          </a:p>
        </p:txBody>
      </p:sp>
      <p:sp>
        <p:nvSpPr>
          <p:cNvPr id="185" name="Können wir was dagegen tun?"/>
          <p:cNvSpPr txBox="1">
            <a:spLocks noGrp="1"/>
          </p:cNvSpPr>
          <p:nvPr>
            <p:ph type="title"/>
          </p:nvPr>
        </p:nvSpPr>
        <p:spPr>
          <a:prstGeom prst="rect">
            <a:avLst/>
          </a:prstGeom>
        </p:spPr>
        <p:txBody>
          <a:bodyPr/>
          <a:lstStyle>
            <a:lvl1pPr>
              <a:defRPr>
                <a:solidFill>
                  <a:schemeClr val="accent1">
                    <a:hueOff val="369196"/>
                    <a:satOff val="13972"/>
                    <a:lumOff val="-24493"/>
                  </a:schemeClr>
                </a:solidFill>
              </a:defRPr>
            </a:lvl1pPr>
          </a:lstStyle>
          <a:p>
            <a:r>
              <a:t>Können wir was dagegen tun?</a:t>
            </a:r>
          </a:p>
        </p:txBody>
      </p:sp>
      <p:sp>
        <p:nvSpPr>
          <p:cNvPr id="186" name="A: Ja, jeder von uns kann etwas tun: weniger Auto fahren, Strom sparen, ……"/>
          <p:cNvSpPr txBox="1">
            <a:spLocks noGrp="1"/>
          </p:cNvSpPr>
          <p:nvPr>
            <p:ph type="body" sz="quarter" idx="1"/>
          </p:nvPr>
        </p:nvSpPr>
        <p:spPr>
          <a:prstGeom prst="rect">
            <a:avLst/>
          </a:prstGeom>
        </p:spPr>
        <p:txBody>
          <a:bodyPr/>
          <a:lstStyle/>
          <a:p>
            <a:pPr>
              <a:defRPr sz="3300">
                <a:solidFill>
                  <a:srgbClr val="008F00"/>
                </a:solidFill>
              </a:defRPr>
            </a:pPr>
            <a:r>
              <a:rPr b="1" dirty="0"/>
              <a:t>A:</a:t>
            </a:r>
            <a:r>
              <a:rPr dirty="0"/>
              <a:t> Ja, </a:t>
            </a:r>
            <a:r>
              <a:rPr dirty="0" err="1"/>
              <a:t>jeder</a:t>
            </a:r>
            <a:r>
              <a:rPr dirty="0"/>
              <a:t> von </a:t>
            </a:r>
            <a:r>
              <a:rPr dirty="0" err="1"/>
              <a:t>uns</a:t>
            </a:r>
            <a:r>
              <a:rPr dirty="0"/>
              <a:t> </a:t>
            </a:r>
            <a:r>
              <a:rPr dirty="0" err="1"/>
              <a:t>kann</a:t>
            </a:r>
            <a:r>
              <a:rPr dirty="0"/>
              <a:t> </a:t>
            </a:r>
            <a:r>
              <a:rPr dirty="0" err="1"/>
              <a:t>etwas</a:t>
            </a:r>
            <a:r>
              <a:rPr dirty="0"/>
              <a:t> </a:t>
            </a:r>
            <a:r>
              <a:rPr dirty="0" err="1"/>
              <a:t>tun</a:t>
            </a:r>
            <a:r>
              <a:rPr dirty="0"/>
              <a:t>: </a:t>
            </a:r>
            <a:r>
              <a:rPr dirty="0" err="1"/>
              <a:t>weniger</a:t>
            </a:r>
            <a:r>
              <a:rPr dirty="0"/>
              <a:t> Auto </a:t>
            </a:r>
            <a:r>
              <a:rPr dirty="0" err="1"/>
              <a:t>fahren</a:t>
            </a:r>
            <a:r>
              <a:rPr dirty="0"/>
              <a:t>, Strom </a:t>
            </a:r>
            <a:r>
              <a:rPr dirty="0" err="1"/>
              <a:t>sparen</a:t>
            </a:r>
            <a:r>
              <a:rPr dirty="0"/>
              <a:t>, …</a:t>
            </a:r>
          </a:p>
          <a:p>
            <a:pPr>
              <a:defRPr sz="3300">
                <a:solidFill>
                  <a:srgbClr val="008F00"/>
                </a:solidFill>
              </a:defRPr>
            </a:pPr>
            <a:endParaRPr dirty="0"/>
          </a:p>
          <a:p>
            <a:pPr>
              <a:defRPr sz="3300">
                <a:solidFill>
                  <a:srgbClr val="008F00"/>
                </a:solidFill>
              </a:defRPr>
            </a:pPr>
            <a:r>
              <a:rPr b="1" dirty="0"/>
              <a:t>B: </a:t>
            </a:r>
            <a:r>
              <a:rPr dirty="0"/>
              <a:t>Nein, </a:t>
            </a:r>
            <a:r>
              <a:rPr dirty="0" err="1"/>
              <a:t>nur</a:t>
            </a:r>
            <a:r>
              <a:rPr dirty="0"/>
              <a:t> die </a:t>
            </a:r>
            <a:r>
              <a:rPr dirty="0" err="1"/>
              <a:t>Politik</a:t>
            </a:r>
            <a:r>
              <a:rPr dirty="0"/>
              <a:t> und die </a:t>
            </a:r>
            <a:r>
              <a:rPr dirty="0" err="1"/>
              <a:t>Wirtschaftsunternehmen</a:t>
            </a:r>
            <a:r>
              <a:rPr dirty="0"/>
              <a:t> </a:t>
            </a:r>
            <a:r>
              <a:rPr dirty="0" err="1"/>
              <a:t>können</a:t>
            </a:r>
            <a:r>
              <a:rPr dirty="0"/>
              <a:t> </a:t>
            </a:r>
            <a:r>
              <a:rPr dirty="0" err="1"/>
              <a:t>etwas</a:t>
            </a:r>
            <a:r>
              <a:rPr dirty="0"/>
              <a:t> </a:t>
            </a:r>
            <a:r>
              <a:rPr dirty="0" err="1" smtClean="0"/>
              <a:t>bewirken</a:t>
            </a:r>
            <a:r>
              <a:rPr lang="de-DE" dirty="0" smtClean="0"/>
              <a:t>.</a:t>
            </a:r>
            <a:endParaRPr dirty="0"/>
          </a:p>
        </p:txBody>
      </p:sp>
      <p:sp>
        <p:nvSpPr>
          <p:cNvPr id="2" name="Bildplatzhalter 1"/>
          <p:cNvSpPr>
            <a:spLocks noGrp="1"/>
          </p:cNvSpPr>
          <p:nvPr>
            <p:ph type="pic" sz="half" idx="14"/>
          </p:nvPr>
        </p:nvSpPr>
        <p:spPr/>
      </p:sp>
      <p:pic>
        <p:nvPicPr>
          <p:cNvPr id="8" name="Bild"/>
          <p:cNvPicPr>
            <a:picLocks/>
          </p:cNvPicPr>
          <p:nvPr/>
        </p:nvPicPr>
        <p:blipFill>
          <a:blip r:embed="rId3">
            <a:extLst>
              <a:ext uri="{28A0092B-C50C-407E-A947-70E740481C1C}">
                <a14:useLocalDpi xmlns:a14="http://schemas.microsoft.com/office/drawing/2010/main" val="0"/>
              </a:ext>
            </a:extLst>
          </a:blip>
          <a:stretch>
            <a:fillRect/>
          </a:stretch>
        </p:blipFill>
        <p:spPr>
          <a:xfrm>
            <a:off x="6070352" y="56978"/>
            <a:ext cx="6928811" cy="9639645"/>
          </a:xfrm>
          <a:prstGeom prst="rect">
            <a:avLst/>
          </a:prstGeom>
          <a:ln w="9525">
            <a:round/>
          </a:ln>
          <a:extLst>
            <a:ext uri="{C572A759-6A51-4108-AA02-DFA0A04FC94B}">
              <ma14:wrappingTextBoxFlag xmlns="" xmlns:m="http://schemas.openxmlformats.org/officeDocument/2006/math" xmlns:a14="http://schemas.microsoft.com/office/drawing/2010/main" xmlns:ma14="http://schemas.microsoft.com/office/mac/drawingml/2011/main" val="1"/>
            </a:ext>
          </a:extLst>
        </p:spPr>
      </p:pic>
      <p:pic>
        <p:nvPicPr>
          <p:cNvPr id="7" name="Bild"/>
          <p:cNvPicPr>
            <a:picLocks/>
          </p:cNvPicPr>
          <p:nvPr/>
        </p:nvPicPr>
        <p:blipFill>
          <a:blip r:embed="rId4">
            <a:extLst>
              <a:ext uri="{28A0092B-C50C-407E-A947-70E740481C1C}">
                <a14:useLocalDpi xmlns:a14="http://schemas.microsoft.com/office/drawing/2010/main" val="0"/>
              </a:ext>
            </a:extLst>
          </a:blip>
          <a:stretch>
            <a:fillRect/>
          </a:stretch>
        </p:blipFill>
        <p:spPr>
          <a:xfrm>
            <a:off x="5926336" y="0"/>
            <a:ext cx="7072827" cy="9753599"/>
          </a:xfrm>
          <a:prstGeom prst="rect">
            <a:avLst/>
          </a:prstGeom>
          <a:ln w="9525">
            <a:round/>
          </a:ln>
          <a:extLst>
            <a:ext uri="{C572A759-6A51-4108-AA02-DFA0A04FC94B}">
              <ma14:wrappingTextBoxFlag xmlns="" xmlns:m="http://schemas.openxmlformats.org/officeDocument/2006/math" xmlns:a14="http://schemas.microsoft.com/office/drawing/2010/main" xmlns:ma14="http://schemas.microsoft.com/office/mac/drawingml/2011/main" val="1"/>
            </a:ext>
          </a:extLst>
        </p:spPr>
      </p:pic>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Klima und Gerechtigkeit"/>
          <p:cNvSpPr txBox="1">
            <a:spLocks noGrp="1"/>
          </p:cNvSpPr>
          <p:nvPr>
            <p:ph type="body" idx="13"/>
          </p:nvPr>
        </p:nvSpPr>
        <p:spPr>
          <a:prstGeom prst="rect">
            <a:avLst/>
          </a:prstGeom>
        </p:spPr>
        <p:txBody>
          <a:bodyPr/>
          <a:lstStyle/>
          <a:p>
            <a:r>
              <a:t>Klima und Gerechtigkeit</a:t>
            </a:r>
          </a:p>
        </p:txBody>
      </p:sp>
      <p:pic>
        <p:nvPicPr>
          <p:cNvPr id="191" name="Bild"/>
          <p:cNvPicPr>
            <a:picLocks noGrp="1"/>
          </p:cNvPicPr>
          <p:nvPr>
            <p:ph type="pic" idx="14"/>
          </p:nvPr>
        </p:nvPicPr>
        <p:blipFill>
          <a:blip r:embed="rId3" cstate="print">
            <a:extLst>
              <a:ext uri="{28A0092B-C50C-407E-A947-70E740481C1C}">
                <a14:useLocalDpi xmlns:a14="http://schemas.microsoft.com/office/drawing/2010/main" val="0"/>
              </a:ext>
            </a:extLst>
          </a:blip>
          <a:stretch>
            <a:fillRect/>
          </a:stretch>
        </p:blipFill>
        <p:spPr>
          <a:xfrm>
            <a:off x="6214368" y="362"/>
            <a:ext cx="6934448" cy="9753599"/>
          </a:xfrm>
          <a:prstGeom prst="rect">
            <a:avLst/>
          </a:prstGeom>
        </p:spPr>
      </p:pic>
      <p:sp>
        <p:nvSpPr>
          <p:cNvPr id="192" name="Wann wurde das Pariser Klimaabkommen beschlossen?"/>
          <p:cNvSpPr txBox="1">
            <a:spLocks noGrp="1"/>
          </p:cNvSpPr>
          <p:nvPr>
            <p:ph type="title"/>
          </p:nvPr>
        </p:nvSpPr>
        <p:spPr>
          <a:prstGeom prst="rect">
            <a:avLst/>
          </a:prstGeom>
        </p:spPr>
        <p:txBody>
          <a:bodyPr>
            <a:normAutofit fontScale="90000"/>
          </a:bodyPr>
          <a:lstStyle>
            <a:lvl1pPr defTabSz="473201">
              <a:spcBef>
                <a:spcPts val="1200"/>
              </a:spcBef>
              <a:defRPr sz="4536">
                <a:solidFill>
                  <a:schemeClr val="accent1">
                    <a:hueOff val="369196"/>
                    <a:satOff val="13972"/>
                    <a:lumOff val="-24493"/>
                  </a:schemeClr>
                </a:solidFill>
              </a:defRPr>
            </a:lvl1pPr>
          </a:lstStyle>
          <a:p>
            <a:r>
              <a:t>Wann wurde das Pariser Klimaabkommen beschlossen?</a:t>
            </a:r>
          </a:p>
        </p:txBody>
      </p:sp>
      <p:sp>
        <p:nvSpPr>
          <p:cNvPr id="193" name="A:…"/>
          <p:cNvSpPr txBox="1">
            <a:spLocks noGrp="1"/>
          </p:cNvSpPr>
          <p:nvPr>
            <p:ph type="body" sz="quarter" idx="1"/>
          </p:nvPr>
        </p:nvSpPr>
        <p:spPr>
          <a:prstGeom prst="rect">
            <a:avLst/>
          </a:prstGeom>
        </p:spPr>
        <p:txBody>
          <a:bodyPr/>
          <a:lstStyle/>
          <a:p>
            <a:pPr>
              <a:defRPr sz="3300"/>
            </a:pPr>
            <a:r>
              <a:rPr b="1" dirty="0"/>
              <a:t>A:</a:t>
            </a:r>
            <a:r>
              <a:rPr lang="de-DE" b="1" dirty="0"/>
              <a:t> </a:t>
            </a:r>
            <a:r>
              <a:rPr lang="de-DE" dirty="0" smtClean="0"/>
              <a:t>2015.</a:t>
            </a:r>
            <a:endParaRPr dirty="0"/>
          </a:p>
          <a:p>
            <a:pPr>
              <a:defRPr sz="3300"/>
            </a:pPr>
            <a:endParaRPr b="1" dirty="0"/>
          </a:p>
          <a:p>
            <a:pPr>
              <a:defRPr sz="3300"/>
            </a:pPr>
            <a:r>
              <a:rPr b="1" dirty="0"/>
              <a:t>B:</a:t>
            </a:r>
            <a:r>
              <a:rPr lang="de-DE" b="1" dirty="0"/>
              <a:t> </a:t>
            </a:r>
            <a:r>
              <a:rPr lang="de-DE" dirty="0" smtClean="0"/>
              <a:t>2018.</a:t>
            </a:r>
            <a:endParaRPr dirty="0"/>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Klima und Gerechtigkeit"/>
          <p:cNvSpPr txBox="1">
            <a:spLocks noGrp="1"/>
          </p:cNvSpPr>
          <p:nvPr>
            <p:ph type="body" idx="13"/>
          </p:nvPr>
        </p:nvSpPr>
        <p:spPr>
          <a:prstGeom prst="rect">
            <a:avLst/>
          </a:prstGeom>
        </p:spPr>
        <p:txBody>
          <a:bodyPr/>
          <a:lstStyle/>
          <a:p>
            <a:r>
              <a:t>Klima und Gerechtigkeit</a:t>
            </a:r>
          </a:p>
        </p:txBody>
      </p:sp>
      <p:pic>
        <p:nvPicPr>
          <p:cNvPr id="191" name="Bild"/>
          <p:cNvPicPr>
            <a:picLocks noGrp="1"/>
          </p:cNvPicPr>
          <p:nvPr>
            <p:ph type="pic" idx="14"/>
          </p:nvPr>
        </p:nvPicPr>
        <p:blipFill>
          <a:blip r:embed="rId3" cstate="print">
            <a:extLst>
              <a:ext uri="{28A0092B-C50C-407E-A947-70E740481C1C}">
                <a14:useLocalDpi xmlns:a14="http://schemas.microsoft.com/office/drawing/2010/main" val="0"/>
              </a:ext>
            </a:extLst>
          </a:blip>
          <a:stretch>
            <a:fillRect/>
          </a:stretch>
        </p:blipFill>
        <p:spPr>
          <a:xfrm>
            <a:off x="6214368" y="362"/>
            <a:ext cx="6934448" cy="9753599"/>
          </a:xfrm>
          <a:prstGeom prst="rect">
            <a:avLst/>
          </a:prstGeom>
        </p:spPr>
      </p:pic>
      <p:sp>
        <p:nvSpPr>
          <p:cNvPr id="192" name="Wann wurde das Pariser Klimaabkommen beschlossen?"/>
          <p:cNvSpPr txBox="1">
            <a:spLocks noGrp="1"/>
          </p:cNvSpPr>
          <p:nvPr>
            <p:ph type="title"/>
          </p:nvPr>
        </p:nvSpPr>
        <p:spPr>
          <a:prstGeom prst="rect">
            <a:avLst/>
          </a:prstGeom>
        </p:spPr>
        <p:txBody>
          <a:bodyPr>
            <a:normAutofit fontScale="90000"/>
          </a:bodyPr>
          <a:lstStyle>
            <a:lvl1pPr defTabSz="473201">
              <a:spcBef>
                <a:spcPts val="1200"/>
              </a:spcBef>
              <a:defRPr sz="4536">
                <a:solidFill>
                  <a:schemeClr val="accent1">
                    <a:hueOff val="369196"/>
                    <a:satOff val="13972"/>
                    <a:lumOff val="-24493"/>
                  </a:schemeClr>
                </a:solidFill>
              </a:defRPr>
            </a:lvl1pPr>
          </a:lstStyle>
          <a:p>
            <a:r>
              <a:t>Wann wurde das Pariser Klimaabkommen beschlossen?</a:t>
            </a:r>
          </a:p>
        </p:txBody>
      </p:sp>
      <p:sp>
        <p:nvSpPr>
          <p:cNvPr id="193" name="A:…"/>
          <p:cNvSpPr txBox="1">
            <a:spLocks noGrp="1"/>
          </p:cNvSpPr>
          <p:nvPr>
            <p:ph type="body" sz="quarter" idx="1"/>
          </p:nvPr>
        </p:nvSpPr>
        <p:spPr>
          <a:prstGeom prst="rect">
            <a:avLst/>
          </a:prstGeom>
        </p:spPr>
        <p:txBody>
          <a:bodyPr/>
          <a:lstStyle/>
          <a:p>
            <a:pPr>
              <a:defRPr sz="3300"/>
            </a:pPr>
            <a:r>
              <a:rPr b="1" dirty="0">
                <a:solidFill>
                  <a:srgbClr val="00B050"/>
                </a:solidFill>
              </a:rPr>
              <a:t>A:</a:t>
            </a:r>
            <a:r>
              <a:rPr lang="de-DE" b="1" dirty="0">
                <a:solidFill>
                  <a:srgbClr val="00B050"/>
                </a:solidFill>
              </a:rPr>
              <a:t> </a:t>
            </a:r>
            <a:r>
              <a:rPr lang="de-DE" dirty="0" smtClean="0">
                <a:solidFill>
                  <a:srgbClr val="00B050"/>
                </a:solidFill>
              </a:rPr>
              <a:t>2015.</a:t>
            </a:r>
            <a:endParaRPr dirty="0">
              <a:solidFill>
                <a:srgbClr val="00B050"/>
              </a:solidFill>
            </a:endParaRPr>
          </a:p>
          <a:p>
            <a:pPr>
              <a:defRPr sz="3300"/>
            </a:pPr>
            <a:endParaRPr b="1" dirty="0"/>
          </a:p>
          <a:p>
            <a:pPr>
              <a:defRPr sz="3300"/>
            </a:pPr>
            <a:r>
              <a:rPr b="1" dirty="0"/>
              <a:t>B:</a:t>
            </a:r>
            <a:r>
              <a:rPr lang="de-DE" b="1" dirty="0"/>
              <a:t> </a:t>
            </a:r>
            <a:r>
              <a:rPr lang="de-DE" dirty="0" smtClean="0"/>
              <a:t>2018.</a:t>
            </a:r>
            <a:endParaRPr dirty="0"/>
          </a:p>
        </p:txBody>
      </p:sp>
    </p:spTree>
    <p:extLst>
      <p:ext uri="{BB962C8B-B14F-4D97-AF65-F5344CB8AC3E}">
        <p14:creationId xmlns:p14="http://schemas.microsoft.com/office/powerpoint/2010/main" val="1448930882"/>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 name="Klima und Gerechtigkeit"/>
          <p:cNvSpPr txBox="1">
            <a:spLocks noGrp="1"/>
          </p:cNvSpPr>
          <p:nvPr>
            <p:ph type="body" idx="13"/>
          </p:nvPr>
        </p:nvSpPr>
        <p:spPr>
          <a:prstGeom prst="rect">
            <a:avLst/>
          </a:prstGeom>
        </p:spPr>
        <p:txBody>
          <a:bodyPr/>
          <a:lstStyle/>
          <a:p>
            <a:r>
              <a:t>Klima und Gerechtigkeit</a:t>
            </a:r>
          </a:p>
        </p:txBody>
      </p:sp>
      <p:pic>
        <p:nvPicPr>
          <p:cNvPr id="196" name="Bild"/>
          <p:cNvPicPr>
            <a:picLocks noGrp="1"/>
          </p:cNvPicPr>
          <p:nvPr>
            <p:ph type="pic" idx="14"/>
          </p:nvPr>
        </p:nvPicPr>
        <p:blipFill>
          <a:blip r:embed="rId2">
            <a:extLst>
              <a:ext uri="{28A0092B-C50C-407E-A947-70E740481C1C}">
                <a14:useLocalDpi xmlns:a14="http://schemas.microsoft.com/office/drawing/2010/main" val="0"/>
              </a:ext>
            </a:extLst>
          </a:blip>
          <a:stretch>
            <a:fillRect/>
          </a:stretch>
        </p:blipFill>
        <p:spPr>
          <a:xfrm>
            <a:off x="6430392" y="0"/>
            <a:ext cx="6574408" cy="9753600"/>
          </a:xfrm>
          <a:prstGeom prst="rect">
            <a:avLst/>
          </a:prstGeom>
        </p:spPr>
      </p:pic>
      <p:sp>
        <p:nvSpPr>
          <p:cNvPr id="197" name="Wie viel Grad darf der Anstieg der globalen Temperatur laut des Pariser Klimaabkommens maximal betragen?"/>
          <p:cNvSpPr txBox="1">
            <a:spLocks noGrp="1"/>
          </p:cNvSpPr>
          <p:nvPr>
            <p:ph type="title"/>
          </p:nvPr>
        </p:nvSpPr>
        <p:spPr>
          <a:prstGeom prst="rect">
            <a:avLst/>
          </a:prstGeom>
        </p:spPr>
        <p:txBody>
          <a:bodyPr>
            <a:normAutofit fontScale="90000"/>
          </a:bodyPr>
          <a:lstStyle>
            <a:lvl1pPr defTabSz="362204">
              <a:spcBef>
                <a:spcPts val="900"/>
              </a:spcBef>
              <a:defRPr sz="3472">
                <a:solidFill>
                  <a:schemeClr val="accent1">
                    <a:hueOff val="369196"/>
                    <a:satOff val="13972"/>
                    <a:lumOff val="-24493"/>
                  </a:schemeClr>
                </a:solidFill>
              </a:defRPr>
            </a:lvl1pPr>
          </a:lstStyle>
          <a:p>
            <a:r>
              <a:t>Wie viel Grad darf der Anstieg der globalen Temperatur laut des Pariser Klimaabkommens maximal betragen?</a:t>
            </a:r>
          </a:p>
        </p:txBody>
      </p:sp>
      <p:sp>
        <p:nvSpPr>
          <p:cNvPr id="198" name="A: Unter 2 Grad…"/>
          <p:cNvSpPr txBox="1">
            <a:spLocks noGrp="1"/>
          </p:cNvSpPr>
          <p:nvPr>
            <p:ph type="body" sz="quarter" idx="1"/>
          </p:nvPr>
        </p:nvSpPr>
        <p:spPr>
          <a:prstGeom prst="rect">
            <a:avLst/>
          </a:prstGeom>
        </p:spPr>
        <p:txBody>
          <a:bodyPr/>
          <a:lstStyle/>
          <a:p>
            <a:pPr>
              <a:defRPr sz="3300"/>
            </a:pPr>
            <a:r>
              <a:rPr b="1" dirty="0"/>
              <a:t>A:</a:t>
            </a:r>
            <a:r>
              <a:rPr dirty="0"/>
              <a:t> </a:t>
            </a:r>
            <a:r>
              <a:rPr dirty="0" err="1"/>
              <a:t>Unter</a:t>
            </a:r>
            <a:r>
              <a:rPr dirty="0"/>
              <a:t> 2 </a:t>
            </a:r>
            <a:r>
              <a:rPr dirty="0" smtClean="0"/>
              <a:t>Grad</a:t>
            </a:r>
            <a:r>
              <a:rPr lang="de-DE" dirty="0" smtClean="0"/>
              <a:t>.</a:t>
            </a:r>
            <a:endParaRPr dirty="0"/>
          </a:p>
          <a:p>
            <a:pPr>
              <a:defRPr sz="3300"/>
            </a:pPr>
            <a:endParaRPr dirty="0"/>
          </a:p>
          <a:p>
            <a:pPr>
              <a:defRPr sz="3300"/>
            </a:pPr>
            <a:r>
              <a:rPr b="1" dirty="0"/>
              <a:t>B: </a:t>
            </a:r>
            <a:r>
              <a:rPr dirty="0"/>
              <a:t>2 </a:t>
            </a:r>
            <a:r>
              <a:rPr dirty="0" smtClean="0"/>
              <a:t>Grad</a:t>
            </a:r>
            <a:r>
              <a:rPr lang="de-DE" dirty="0" smtClean="0"/>
              <a:t>.</a:t>
            </a:r>
            <a:endParaRPr dirty="0"/>
          </a:p>
        </p:txBody>
      </p:sp>
      <p:pic>
        <p:nvPicPr>
          <p:cNvPr id="6" name="Bild"/>
          <p:cNvPicPr>
            <a:picLocks/>
          </p:cNvPicPr>
          <p:nvPr/>
        </p:nvPicPr>
        <p:blipFill>
          <a:blip r:embed="rId3">
            <a:extLst>
              <a:ext uri="{28A0092B-C50C-407E-A947-70E740481C1C}">
                <a14:useLocalDpi xmlns:a14="http://schemas.microsoft.com/office/drawing/2010/main" val="0"/>
              </a:ext>
            </a:extLst>
          </a:blip>
          <a:stretch>
            <a:fillRect/>
          </a:stretch>
        </p:blipFill>
        <p:spPr>
          <a:xfrm>
            <a:off x="6286376" y="4309"/>
            <a:ext cx="7006455" cy="9753600"/>
          </a:xfrm>
          <a:prstGeom prst="rect">
            <a:avLst/>
          </a:prstGeom>
          <a:ln w="9525">
            <a:round/>
          </a:ln>
          <a:extLst>
            <a:ext uri="{C572A759-6A51-4108-AA02-DFA0A04FC94B}">
              <ma14:wrappingTextBoxFlag xmlns="" xmlns:m="http://schemas.openxmlformats.org/officeDocument/2006/math" xmlns:a14="http://schemas.microsoft.com/office/drawing/2010/main" xmlns:ma14="http://schemas.microsoft.com/office/mac/drawingml/2011/main" val="1"/>
            </a:ext>
          </a:extLst>
        </p:spPr>
      </p:pic>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 name="Klima und Gerechtigkeit"/>
          <p:cNvSpPr txBox="1">
            <a:spLocks noGrp="1"/>
          </p:cNvSpPr>
          <p:nvPr>
            <p:ph type="body" idx="13"/>
          </p:nvPr>
        </p:nvSpPr>
        <p:spPr>
          <a:prstGeom prst="rect">
            <a:avLst/>
          </a:prstGeom>
        </p:spPr>
        <p:txBody>
          <a:bodyPr/>
          <a:lstStyle/>
          <a:p>
            <a:r>
              <a:t>Klima und Gerechtigkeit</a:t>
            </a:r>
          </a:p>
        </p:txBody>
      </p:sp>
      <p:pic>
        <p:nvPicPr>
          <p:cNvPr id="201" name="Bild" descr="Bild"/>
          <p:cNvPicPr>
            <a:picLocks noGrp="1"/>
          </p:cNvPicPr>
          <p:nvPr>
            <p:ph type="pic" idx="14"/>
          </p:nvPr>
        </p:nvPicPr>
        <p:blipFill>
          <a:blip r:embed="rId3"/>
          <a:stretch>
            <a:fillRect/>
          </a:stretch>
        </p:blipFill>
        <p:spPr>
          <a:xfrm>
            <a:off x="6691219" y="558799"/>
            <a:ext cx="5842001" cy="8661401"/>
          </a:xfrm>
          <a:prstGeom prst="rect">
            <a:avLst/>
          </a:prstGeom>
        </p:spPr>
      </p:pic>
      <p:sp>
        <p:nvSpPr>
          <p:cNvPr id="202" name="Wie viel Grad darf der Anstieg der globalen Temperatur laut des Pariser Klimaabkommens maximal betragen?"/>
          <p:cNvSpPr txBox="1">
            <a:spLocks noGrp="1"/>
          </p:cNvSpPr>
          <p:nvPr>
            <p:ph type="title"/>
          </p:nvPr>
        </p:nvSpPr>
        <p:spPr>
          <a:prstGeom prst="rect">
            <a:avLst/>
          </a:prstGeom>
        </p:spPr>
        <p:txBody>
          <a:bodyPr>
            <a:normAutofit fontScale="90000"/>
          </a:bodyPr>
          <a:lstStyle>
            <a:lvl1pPr defTabSz="362204">
              <a:spcBef>
                <a:spcPts val="900"/>
              </a:spcBef>
              <a:defRPr sz="3472">
                <a:solidFill>
                  <a:schemeClr val="accent1">
                    <a:hueOff val="369196"/>
                    <a:satOff val="13972"/>
                    <a:lumOff val="-24493"/>
                  </a:schemeClr>
                </a:solidFill>
              </a:defRPr>
            </a:lvl1pPr>
          </a:lstStyle>
          <a:p>
            <a:r>
              <a:t>Wie viel Grad darf der Anstieg der globalen Temperatur laut des Pariser Klimaabkommens maximal betragen?</a:t>
            </a:r>
          </a:p>
        </p:txBody>
      </p:sp>
      <p:sp>
        <p:nvSpPr>
          <p:cNvPr id="203" name="A: Unter 2 Grad…"/>
          <p:cNvSpPr txBox="1">
            <a:spLocks noGrp="1"/>
          </p:cNvSpPr>
          <p:nvPr>
            <p:ph type="body" sz="quarter" idx="1"/>
          </p:nvPr>
        </p:nvSpPr>
        <p:spPr>
          <a:prstGeom prst="rect">
            <a:avLst/>
          </a:prstGeom>
        </p:spPr>
        <p:txBody>
          <a:bodyPr/>
          <a:lstStyle/>
          <a:p>
            <a:pPr>
              <a:defRPr sz="3300">
                <a:solidFill>
                  <a:srgbClr val="008F00"/>
                </a:solidFill>
              </a:defRPr>
            </a:pPr>
            <a:r>
              <a:rPr b="1" dirty="0"/>
              <a:t>A:</a:t>
            </a:r>
            <a:r>
              <a:rPr dirty="0"/>
              <a:t> </a:t>
            </a:r>
            <a:r>
              <a:rPr dirty="0" err="1"/>
              <a:t>Unter</a:t>
            </a:r>
            <a:r>
              <a:rPr dirty="0"/>
              <a:t> 2 </a:t>
            </a:r>
            <a:r>
              <a:rPr dirty="0" smtClean="0"/>
              <a:t>Grad</a:t>
            </a:r>
            <a:r>
              <a:rPr lang="de-DE" dirty="0" smtClean="0"/>
              <a:t>.</a:t>
            </a:r>
            <a:endParaRPr dirty="0"/>
          </a:p>
          <a:p>
            <a:pPr>
              <a:defRPr sz="3300"/>
            </a:pPr>
            <a:endParaRPr dirty="0"/>
          </a:p>
          <a:p>
            <a:pPr>
              <a:defRPr sz="3300"/>
            </a:pPr>
            <a:r>
              <a:rPr b="1" dirty="0"/>
              <a:t>B: </a:t>
            </a:r>
            <a:r>
              <a:rPr dirty="0"/>
              <a:t>2 </a:t>
            </a:r>
            <a:r>
              <a:rPr dirty="0" smtClean="0"/>
              <a:t>Grad</a:t>
            </a:r>
            <a:r>
              <a:rPr lang="de-DE" smtClean="0"/>
              <a:t>.</a:t>
            </a:r>
            <a:endParaRPr dirty="0"/>
          </a:p>
        </p:txBody>
      </p:sp>
      <p:pic>
        <p:nvPicPr>
          <p:cNvPr id="6" name="Bild"/>
          <p:cNvPicPr>
            <a:picLocks/>
          </p:cNvPicPr>
          <p:nvPr/>
        </p:nvPicPr>
        <p:blipFill>
          <a:blip r:embed="rId4">
            <a:extLst>
              <a:ext uri="{28A0092B-C50C-407E-A947-70E740481C1C}">
                <a14:useLocalDpi xmlns:a14="http://schemas.microsoft.com/office/drawing/2010/main" val="0"/>
              </a:ext>
            </a:extLst>
          </a:blip>
          <a:stretch>
            <a:fillRect/>
          </a:stretch>
        </p:blipFill>
        <p:spPr>
          <a:xfrm>
            <a:off x="6430392" y="0"/>
            <a:ext cx="6574408" cy="9753600"/>
          </a:xfrm>
          <a:prstGeom prst="rect">
            <a:avLst/>
          </a:prstGeom>
          <a:ln w="9525">
            <a:round/>
          </a:ln>
          <a:extLst>
            <a:ext uri="{C572A759-6A51-4108-AA02-DFA0A04FC94B}">
              <ma14:wrappingTextBoxFlag xmlns="" xmlns:m="http://schemas.openxmlformats.org/officeDocument/2006/math" xmlns:a14="http://schemas.microsoft.com/office/drawing/2010/main" xmlns:ma14="http://schemas.microsoft.com/office/mac/drawingml/2011/main" val="1"/>
            </a:ext>
          </a:extLst>
        </p:spPr>
      </p:pic>
      <p:pic>
        <p:nvPicPr>
          <p:cNvPr id="7" name="Bild"/>
          <p:cNvPicPr>
            <a:picLocks/>
          </p:cNvPicPr>
          <p:nvPr/>
        </p:nvPicPr>
        <p:blipFill>
          <a:blip r:embed="rId5">
            <a:extLst>
              <a:ext uri="{28A0092B-C50C-407E-A947-70E740481C1C}">
                <a14:useLocalDpi xmlns:a14="http://schemas.microsoft.com/office/drawing/2010/main" val="0"/>
              </a:ext>
            </a:extLst>
          </a:blip>
          <a:stretch>
            <a:fillRect/>
          </a:stretch>
        </p:blipFill>
        <p:spPr>
          <a:xfrm>
            <a:off x="6286376" y="4309"/>
            <a:ext cx="7006455" cy="9753600"/>
          </a:xfrm>
          <a:prstGeom prst="rect">
            <a:avLst/>
          </a:prstGeom>
          <a:ln w="9525">
            <a:round/>
          </a:ln>
          <a:extLst>
            <a:ext uri="{C572A759-6A51-4108-AA02-DFA0A04FC94B}">
              <ma14:wrappingTextBoxFlag xmlns="" xmlns:m="http://schemas.openxmlformats.org/officeDocument/2006/math" xmlns:a14="http://schemas.microsoft.com/office/drawing/2010/main" xmlns:ma14="http://schemas.microsoft.com/office/mac/drawingml/2011/main" val="1"/>
            </a:ext>
          </a:extLst>
        </p:spPr>
      </p:pic>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 name="Klima und Gerechtigkeit"/>
          <p:cNvSpPr txBox="1">
            <a:spLocks noGrp="1"/>
          </p:cNvSpPr>
          <p:nvPr>
            <p:ph type="body" idx="13"/>
          </p:nvPr>
        </p:nvSpPr>
        <p:spPr>
          <a:prstGeom prst="rect">
            <a:avLst/>
          </a:prstGeom>
        </p:spPr>
        <p:txBody>
          <a:bodyPr/>
          <a:lstStyle/>
          <a:p>
            <a:r>
              <a:t>Klima und Gerechtigkeit</a:t>
            </a:r>
          </a:p>
        </p:txBody>
      </p:sp>
      <p:pic>
        <p:nvPicPr>
          <p:cNvPr id="206" name="Bild"/>
          <p:cNvPicPr>
            <a:picLocks noGrp="1"/>
          </p:cNvPicPr>
          <p:nvPr>
            <p:ph type="pic" idx="14"/>
          </p:nvPr>
        </p:nvPicPr>
        <p:blipFill>
          <a:blip r:embed="rId2">
            <a:extLst>
              <a:ext uri="{28A0092B-C50C-407E-A947-70E740481C1C}">
                <a14:useLocalDpi xmlns:a14="http://schemas.microsoft.com/office/drawing/2010/main" val="0"/>
              </a:ext>
            </a:extLst>
          </a:blip>
          <a:stretch>
            <a:fillRect/>
          </a:stretch>
        </p:blipFill>
        <p:spPr>
          <a:xfrm>
            <a:off x="6430392" y="0"/>
            <a:ext cx="6574408" cy="9753600"/>
          </a:xfrm>
          <a:prstGeom prst="rect">
            <a:avLst/>
          </a:prstGeom>
        </p:spPr>
      </p:pic>
      <p:sp>
        <p:nvSpPr>
          <p:cNvPr id="207" name="Warum freut er sich?"/>
          <p:cNvSpPr txBox="1">
            <a:spLocks noGrp="1"/>
          </p:cNvSpPr>
          <p:nvPr>
            <p:ph type="title"/>
          </p:nvPr>
        </p:nvSpPr>
        <p:spPr>
          <a:prstGeom prst="rect">
            <a:avLst/>
          </a:prstGeom>
        </p:spPr>
        <p:txBody>
          <a:bodyPr/>
          <a:lstStyle>
            <a:lvl1pPr>
              <a:defRPr>
                <a:solidFill>
                  <a:schemeClr val="accent1">
                    <a:hueOff val="369196"/>
                    <a:satOff val="13972"/>
                    <a:lumOff val="-24493"/>
                  </a:schemeClr>
                </a:solidFill>
              </a:defRPr>
            </a:lvl1pPr>
          </a:lstStyle>
          <a:p>
            <a:r>
              <a:t>Warum freut er sich? </a:t>
            </a:r>
          </a:p>
        </p:txBody>
      </p:sp>
      <p:sp>
        <p:nvSpPr>
          <p:cNvPr id="208" name="A: Weil die 24. Weltklimakonferenz einen Kompromiss zum Pariser Klimaabkommen gefunden hat.…"/>
          <p:cNvSpPr txBox="1">
            <a:spLocks noGrp="1"/>
          </p:cNvSpPr>
          <p:nvPr>
            <p:ph type="body" sz="quarter" idx="1"/>
          </p:nvPr>
        </p:nvSpPr>
        <p:spPr>
          <a:xfrm>
            <a:off x="508000" y="5029200"/>
            <a:ext cx="5676900" cy="4528120"/>
          </a:xfrm>
          <a:prstGeom prst="rect">
            <a:avLst/>
          </a:prstGeom>
        </p:spPr>
        <p:txBody>
          <a:bodyPr>
            <a:normAutofit/>
          </a:bodyPr>
          <a:lstStyle/>
          <a:p>
            <a:pPr defTabSz="549148">
              <a:defRPr sz="3102"/>
            </a:pPr>
            <a:r>
              <a:rPr b="1" dirty="0"/>
              <a:t>A:</a:t>
            </a:r>
            <a:r>
              <a:rPr dirty="0"/>
              <a:t> Weil die 24. </a:t>
            </a:r>
            <a:r>
              <a:rPr dirty="0" err="1"/>
              <a:t>Weltklimakonferenz</a:t>
            </a:r>
            <a:r>
              <a:rPr dirty="0"/>
              <a:t> </a:t>
            </a:r>
            <a:r>
              <a:rPr dirty="0" err="1"/>
              <a:t>einen</a:t>
            </a:r>
            <a:r>
              <a:rPr dirty="0"/>
              <a:t> </a:t>
            </a:r>
            <a:r>
              <a:rPr dirty="0" err="1"/>
              <a:t>Kompromiss</a:t>
            </a:r>
            <a:r>
              <a:rPr dirty="0"/>
              <a:t> </a:t>
            </a:r>
            <a:r>
              <a:rPr dirty="0" err="1"/>
              <a:t>zum</a:t>
            </a:r>
            <a:r>
              <a:rPr dirty="0"/>
              <a:t> </a:t>
            </a:r>
            <a:r>
              <a:rPr dirty="0" err="1"/>
              <a:t>Pariser</a:t>
            </a:r>
            <a:r>
              <a:rPr dirty="0"/>
              <a:t> </a:t>
            </a:r>
            <a:r>
              <a:rPr dirty="0" err="1"/>
              <a:t>Klimaabkommen</a:t>
            </a:r>
            <a:r>
              <a:rPr dirty="0"/>
              <a:t> </a:t>
            </a:r>
            <a:r>
              <a:rPr dirty="0" err="1"/>
              <a:t>gefunden</a:t>
            </a:r>
            <a:r>
              <a:rPr dirty="0"/>
              <a:t> hat</a:t>
            </a:r>
            <a:r>
              <a:rPr dirty="0" smtClean="0"/>
              <a:t>.</a:t>
            </a:r>
            <a:endParaRPr lang="de-DE" dirty="0" smtClean="0"/>
          </a:p>
          <a:p>
            <a:pPr defTabSz="549148">
              <a:defRPr sz="3102"/>
            </a:pPr>
            <a:endParaRPr dirty="0"/>
          </a:p>
          <a:p>
            <a:pPr defTabSz="549148">
              <a:defRPr sz="3102"/>
            </a:pPr>
            <a:r>
              <a:rPr b="1" dirty="0"/>
              <a:t>B: </a:t>
            </a:r>
            <a:r>
              <a:rPr lang="de-DE" dirty="0"/>
              <a:t>Weil es nun ein weltweites Gesetzt zum Pariser Klimaabkommen gibt, an das sich alle halten müssen.</a:t>
            </a: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 name="Klima und Gerechtigkeit"/>
          <p:cNvSpPr txBox="1">
            <a:spLocks noGrp="1"/>
          </p:cNvSpPr>
          <p:nvPr>
            <p:ph type="body" idx="13"/>
          </p:nvPr>
        </p:nvSpPr>
        <p:spPr>
          <a:prstGeom prst="rect">
            <a:avLst/>
          </a:prstGeom>
        </p:spPr>
        <p:txBody>
          <a:bodyPr/>
          <a:lstStyle/>
          <a:p>
            <a:r>
              <a:t>Klima und Gerechtigkeit</a:t>
            </a:r>
          </a:p>
        </p:txBody>
      </p:sp>
      <p:sp>
        <p:nvSpPr>
          <p:cNvPr id="212" name="Warum freut er sich?"/>
          <p:cNvSpPr txBox="1">
            <a:spLocks noGrp="1"/>
          </p:cNvSpPr>
          <p:nvPr>
            <p:ph type="title"/>
          </p:nvPr>
        </p:nvSpPr>
        <p:spPr>
          <a:prstGeom prst="rect">
            <a:avLst/>
          </a:prstGeom>
        </p:spPr>
        <p:txBody>
          <a:bodyPr/>
          <a:lstStyle>
            <a:lvl1pPr>
              <a:defRPr>
                <a:solidFill>
                  <a:schemeClr val="accent1">
                    <a:hueOff val="369196"/>
                    <a:satOff val="13972"/>
                    <a:lumOff val="-24493"/>
                  </a:schemeClr>
                </a:solidFill>
              </a:defRPr>
            </a:lvl1pPr>
          </a:lstStyle>
          <a:p>
            <a:r>
              <a:t>Warum freut er sich? </a:t>
            </a:r>
          </a:p>
        </p:txBody>
      </p:sp>
      <p:sp>
        <p:nvSpPr>
          <p:cNvPr id="213" name="A: Weil die 24. Weltklimakonferenz einen Kompromiss zum Pariser Klimaabkommen gefunden hat.…"/>
          <p:cNvSpPr txBox="1">
            <a:spLocks noGrp="1"/>
          </p:cNvSpPr>
          <p:nvPr>
            <p:ph type="body" sz="quarter" idx="1"/>
          </p:nvPr>
        </p:nvSpPr>
        <p:spPr>
          <a:xfrm>
            <a:off x="508000" y="5029200"/>
            <a:ext cx="5676900" cy="4528120"/>
          </a:xfrm>
          <a:prstGeom prst="rect">
            <a:avLst/>
          </a:prstGeom>
        </p:spPr>
        <p:txBody>
          <a:bodyPr>
            <a:normAutofit/>
          </a:bodyPr>
          <a:lstStyle/>
          <a:p>
            <a:pPr defTabSz="549148">
              <a:defRPr sz="3102">
                <a:solidFill>
                  <a:srgbClr val="008F00"/>
                </a:solidFill>
              </a:defRPr>
            </a:pPr>
            <a:r>
              <a:rPr b="1" dirty="0"/>
              <a:t>A:</a:t>
            </a:r>
            <a:r>
              <a:rPr dirty="0"/>
              <a:t> Weil die 24. </a:t>
            </a:r>
            <a:r>
              <a:rPr dirty="0" err="1"/>
              <a:t>Weltklimakonferenz</a:t>
            </a:r>
            <a:r>
              <a:rPr dirty="0"/>
              <a:t> </a:t>
            </a:r>
            <a:r>
              <a:rPr dirty="0" err="1"/>
              <a:t>einen</a:t>
            </a:r>
            <a:r>
              <a:rPr dirty="0"/>
              <a:t> </a:t>
            </a:r>
            <a:r>
              <a:rPr dirty="0" err="1"/>
              <a:t>Kompromiss</a:t>
            </a:r>
            <a:r>
              <a:rPr dirty="0"/>
              <a:t> </a:t>
            </a:r>
            <a:r>
              <a:rPr dirty="0" err="1"/>
              <a:t>zum</a:t>
            </a:r>
            <a:r>
              <a:rPr dirty="0"/>
              <a:t> </a:t>
            </a:r>
            <a:r>
              <a:rPr dirty="0" err="1"/>
              <a:t>Pariser</a:t>
            </a:r>
            <a:r>
              <a:rPr dirty="0"/>
              <a:t> </a:t>
            </a:r>
            <a:r>
              <a:rPr dirty="0" err="1"/>
              <a:t>Klimaabkommen</a:t>
            </a:r>
            <a:r>
              <a:rPr dirty="0"/>
              <a:t> </a:t>
            </a:r>
            <a:r>
              <a:rPr dirty="0" err="1"/>
              <a:t>gefunden</a:t>
            </a:r>
            <a:r>
              <a:rPr dirty="0"/>
              <a:t> hat</a:t>
            </a:r>
            <a:r>
              <a:rPr dirty="0" smtClean="0"/>
              <a:t>.</a:t>
            </a:r>
            <a:endParaRPr lang="de-DE" dirty="0" smtClean="0"/>
          </a:p>
          <a:p>
            <a:pPr defTabSz="549148">
              <a:defRPr sz="3102">
                <a:solidFill>
                  <a:srgbClr val="008F00"/>
                </a:solidFill>
              </a:defRPr>
            </a:pPr>
            <a:endParaRPr dirty="0"/>
          </a:p>
          <a:p>
            <a:pPr defTabSz="549148">
              <a:defRPr sz="3102"/>
            </a:pPr>
            <a:r>
              <a:rPr b="1" dirty="0"/>
              <a:t>B: </a:t>
            </a:r>
            <a:r>
              <a:rPr dirty="0"/>
              <a:t>Weil </a:t>
            </a:r>
            <a:r>
              <a:rPr dirty="0" err="1"/>
              <a:t>es</a:t>
            </a:r>
            <a:r>
              <a:rPr dirty="0"/>
              <a:t> nun </a:t>
            </a:r>
            <a:r>
              <a:rPr dirty="0" err="1"/>
              <a:t>ein</a:t>
            </a:r>
            <a:r>
              <a:rPr dirty="0"/>
              <a:t> </a:t>
            </a:r>
            <a:r>
              <a:rPr dirty="0" err="1"/>
              <a:t>weltweites</a:t>
            </a:r>
            <a:r>
              <a:rPr dirty="0"/>
              <a:t> </a:t>
            </a:r>
            <a:r>
              <a:rPr dirty="0" err="1"/>
              <a:t>Gesetzt</a:t>
            </a:r>
            <a:r>
              <a:rPr dirty="0"/>
              <a:t> </a:t>
            </a:r>
            <a:r>
              <a:rPr dirty="0" err="1"/>
              <a:t>zum</a:t>
            </a:r>
            <a:r>
              <a:rPr dirty="0"/>
              <a:t> </a:t>
            </a:r>
            <a:r>
              <a:rPr dirty="0" err="1"/>
              <a:t>Pariser</a:t>
            </a:r>
            <a:r>
              <a:rPr dirty="0"/>
              <a:t> </a:t>
            </a:r>
            <a:r>
              <a:rPr dirty="0" err="1"/>
              <a:t>Klimaabkommen</a:t>
            </a:r>
            <a:r>
              <a:rPr dirty="0"/>
              <a:t> </a:t>
            </a:r>
            <a:r>
              <a:rPr dirty="0" err="1"/>
              <a:t>gibt</a:t>
            </a:r>
            <a:r>
              <a:rPr lang="de-DE" dirty="0"/>
              <a:t>, an das sich alle halten müssen.</a:t>
            </a:r>
            <a:endParaRPr dirty="0"/>
          </a:p>
        </p:txBody>
      </p:sp>
      <p:sp>
        <p:nvSpPr>
          <p:cNvPr id="2" name="Bildplatzhalter 1"/>
          <p:cNvSpPr>
            <a:spLocks noGrp="1"/>
          </p:cNvSpPr>
          <p:nvPr>
            <p:ph type="pic" sz="half" idx="14"/>
          </p:nvPr>
        </p:nvSpPr>
        <p:spPr/>
      </p:sp>
      <p:pic>
        <p:nvPicPr>
          <p:cNvPr id="7" name="Bild"/>
          <p:cNvPicPr>
            <a:picLocks/>
          </p:cNvPicPr>
          <p:nvPr/>
        </p:nvPicPr>
        <p:blipFill>
          <a:blip r:embed="rId3">
            <a:extLst>
              <a:ext uri="{28A0092B-C50C-407E-A947-70E740481C1C}">
                <a14:useLocalDpi xmlns:a14="http://schemas.microsoft.com/office/drawing/2010/main" val="0"/>
              </a:ext>
            </a:extLst>
          </a:blip>
          <a:stretch>
            <a:fillRect/>
          </a:stretch>
        </p:blipFill>
        <p:spPr>
          <a:xfrm>
            <a:off x="6430392" y="0"/>
            <a:ext cx="6574408" cy="9753600"/>
          </a:xfrm>
          <a:prstGeom prst="rect">
            <a:avLst/>
          </a:prstGeom>
          <a:ln w="9525">
            <a:round/>
          </a:ln>
          <a:extLst>
            <a:ext uri="{C572A759-6A51-4108-AA02-DFA0A04FC94B}">
              <ma14:wrappingTextBoxFlag xmlns="" xmlns:m="http://schemas.openxmlformats.org/officeDocument/2006/math" xmlns:a14="http://schemas.microsoft.com/office/drawing/2010/main" xmlns:ma14="http://schemas.microsoft.com/office/mac/drawingml/2011/main" val="1"/>
            </a:ext>
          </a:extLst>
        </p:spPr>
      </p:pic>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 name="Klima und Gerechtigkeit"/>
          <p:cNvSpPr txBox="1">
            <a:spLocks noGrp="1"/>
          </p:cNvSpPr>
          <p:nvPr>
            <p:ph type="body" idx="13"/>
          </p:nvPr>
        </p:nvSpPr>
        <p:spPr>
          <a:prstGeom prst="rect">
            <a:avLst/>
          </a:prstGeom>
        </p:spPr>
        <p:txBody>
          <a:bodyPr/>
          <a:lstStyle/>
          <a:p>
            <a:r>
              <a:t>Klima und Gerechtigkeit</a:t>
            </a:r>
          </a:p>
        </p:txBody>
      </p:sp>
      <p:pic>
        <p:nvPicPr>
          <p:cNvPr id="216" name="Bild"/>
          <p:cNvPicPr>
            <a:picLocks noGrp="1"/>
          </p:cNvPicPr>
          <p:nvPr>
            <p:ph type="pic" idx="14"/>
          </p:nvPr>
        </p:nvPicPr>
        <p:blipFill>
          <a:blip r:embed="rId2">
            <a:extLst>
              <a:ext uri="{28A0092B-C50C-407E-A947-70E740481C1C}">
                <a14:useLocalDpi xmlns:a14="http://schemas.microsoft.com/office/drawing/2010/main" val="0"/>
              </a:ext>
            </a:extLst>
          </a:blip>
          <a:stretch>
            <a:fillRect/>
          </a:stretch>
        </p:blipFill>
        <p:spPr>
          <a:xfrm>
            <a:off x="6574408" y="0"/>
            <a:ext cx="6430392" cy="9753600"/>
          </a:xfrm>
          <a:prstGeom prst="rect">
            <a:avLst/>
          </a:prstGeom>
        </p:spPr>
      </p:pic>
      <p:sp>
        <p:nvSpPr>
          <p:cNvPr id="217" name="Was ist der ökologische Fußabdruck?"/>
          <p:cNvSpPr txBox="1">
            <a:spLocks noGrp="1"/>
          </p:cNvSpPr>
          <p:nvPr>
            <p:ph type="title"/>
          </p:nvPr>
        </p:nvSpPr>
        <p:spPr>
          <a:prstGeom prst="rect">
            <a:avLst/>
          </a:prstGeom>
        </p:spPr>
        <p:txBody>
          <a:bodyPr>
            <a:normAutofit/>
          </a:bodyPr>
          <a:lstStyle>
            <a:lvl1pPr defTabSz="508254">
              <a:spcBef>
                <a:spcPts val="1300"/>
              </a:spcBef>
              <a:defRPr sz="4872">
                <a:solidFill>
                  <a:schemeClr val="accent1">
                    <a:hueOff val="369196"/>
                    <a:satOff val="13972"/>
                    <a:lumOff val="-24493"/>
                  </a:schemeClr>
                </a:solidFill>
              </a:defRPr>
            </a:lvl1pPr>
          </a:lstStyle>
          <a:p>
            <a:r>
              <a:rPr lang="de-DE" dirty="0"/>
              <a:t>Der ökologische Fußabdruck zeigt…</a:t>
            </a:r>
            <a:endParaRPr dirty="0"/>
          </a:p>
        </p:txBody>
      </p:sp>
      <p:sp>
        <p:nvSpPr>
          <p:cNvPr id="218" name="A: Er stellt dar wie viele Rohstoffe und Energie ein Mensch zum Leben benötigt…"/>
          <p:cNvSpPr txBox="1">
            <a:spLocks noGrp="1"/>
          </p:cNvSpPr>
          <p:nvPr>
            <p:ph type="body" sz="quarter" idx="1"/>
          </p:nvPr>
        </p:nvSpPr>
        <p:spPr>
          <a:prstGeom prst="rect">
            <a:avLst/>
          </a:prstGeom>
        </p:spPr>
        <p:txBody>
          <a:bodyPr/>
          <a:lstStyle/>
          <a:p>
            <a:pPr>
              <a:defRPr sz="3300"/>
            </a:pPr>
            <a:r>
              <a:rPr b="1" dirty="0"/>
              <a:t>A:</a:t>
            </a:r>
            <a:r>
              <a:rPr dirty="0"/>
              <a:t> </a:t>
            </a:r>
            <a:r>
              <a:rPr lang="de-DE" dirty="0" smtClean="0"/>
              <a:t>…</a:t>
            </a:r>
            <a:r>
              <a:rPr dirty="0" err="1" smtClean="0"/>
              <a:t>wie</a:t>
            </a:r>
            <a:r>
              <a:rPr dirty="0" smtClean="0"/>
              <a:t> </a:t>
            </a:r>
            <a:r>
              <a:rPr lang="de-DE" dirty="0"/>
              <a:t>viel wir zu Fuß gehen.</a:t>
            </a:r>
            <a:endParaRPr dirty="0"/>
          </a:p>
          <a:p>
            <a:pPr>
              <a:defRPr sz="3300"/>
            </a:pPr>
            <a:endParaRPr dirty="0"/>
          </a:p>
          <a:p>
            <a:pPr>
              <a:defRPr sz="3300"/>
            </a:pPr>
            <a:r>
              <a:rPr b="1" dirty="0"/>
              <a:t>B:</a:t>
            </a:r>
            <a:r>
              <a:rPr lang="de-DE" b="1" dirty="0"/>
              <a:t> </a:t>
            </a:r>
            <a:r>
              <a:rPr lang="de-DE" dirty="0" smtClean="0"/>
              <a:t>…wie </a:t>
            </a:r>
            <a:r>
              <a:rPr lang="de-DE" dirty="0"/>
              <a:t>viele Ressourcen der Erde ein Mensch für seinen Lebensstil verbraucht.</a:t>
            </a:r>
            <a:endParaRPr b="1" dirty="0"/>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 name="Klima und Gerechtigkeit"/>
          <p:cNvSpPr txBox="1">
            <a:spLocks noGrp="1"/>
          </p:cNvSpPr>
          <p:nvPr>
            <p:ph type="body" idx="13"/>
          </p:nvPr>
        </p:nvSpPr>
        <p:spPr>
          <a:prstGeom prst="rect">
            <a:avLst/>
          </a:prstGeom>
        </p:spPr>
        <p:txBody>
          <a:bodyPr/>
          <a:lstStyle/>
          <a:p>
            <a:r>
              <a:t>Klima und Gerechtigkeit</a:t>
            </a:r>
          </a:p>
        </p:txBody>
      </p:sp>
      <p:sp>
        <p:nvSpPr>
          <p:cNvPr id="217" name="Was ist der ökologische Fußabdruck?"/>
          <p:cNvSpPr txBox="1">
            <a:spLocks noGrp="1"/>
          </p:cNvSpPr>
          <p:nvPr>
            <p:ph type="title"/>
          </p:nvPr>
        </p:nvSpPr>
        <p:spPr>
          <a:prstGeom prst="rect">
            <a:avLst/>
          </a:prstGeom>
        </p:spPr>
        <p:txBody>
          <a:bodyPr>
            <a:normAutofit/>
          </a:bodyPr>
          <a:lstStyle>
            <a:lvl1pPr defTabSz="508254">
              <a:spcBef>
                <a:spcPts val="1300"/>
              </a:spcBef>
              <a:defRPr sz="4872">
                <a:solidFill>
                  <a:schemeClr val="accent1">
                    <a:hueOff val="369196"/>
                    <a:satOff val="13972"/>
                    <a:lumOff val="-24493"/>
                  </a:schemeClr>
                </a:solidFill>
              </a:defRPr>
            </a:lvl1pPr>
          </a:lstStyle>
          <a:p>
            <a:r>
              <a:rPr lang="de-DE" dirty="0"/>
              <a:t>Der ökologische Fußabdruck zeigt…</a:t>
            </a:r>
            <a:endParaRPr dirty="0"/>
          </a:p>
        </p:txBody>
      </p:sp>
      <p:sp>
        <p:nvSpPr>
          <p:cNvPr id="218" name="A: Er stellt dar wie viele Rohstoffe und Energie ein Mensch zum Leben benötigt…"/>
          <p:cNvSpPr txBox="1">
            <a:spLocks noGrp="1"/>
          </p:cNvSpPr>
          <p:nvPr>
            <p:ph type="body" sz="quarter" idx="1"/>
          </p:nvPr>
        </p:nvSpPr>
        <p:spPr>
          <a:prstGeom prst="rect">
            <a:avLst/>
          </a:prstGeom>
        </p:spPr>
        <p:txBody>
          <a:bodyPr/>
          <a:lstStyle/>
          <a:p>
            <a:pPr>
              <a:defRPr sz="3300"/>
            </a:pPr>
            <a:r>
              <a:rPr lang="de-DE" b="1" dirty="0"/>
              <a:t>A:</a:t>
            </a:r>
            <a:r>
              <a:rPr lang="de-DE" dirty="0"/>
              <a:t> </a:t>
            </a:r>
            <a:r>
              <a:rPr lang="de-DE" dirty="0" smtClean="0"/>
              <a:t>…wie </a:t>
            </a:r>
            <a:r>
              <a:rPr lang="de-DE" dirty="0"/>
              <a:t>viel wir zu Fuß gehen.</a:t>
            </a:r>
          </a:p>
          <a:p>
            <a:pPr>
              <a:defRPr sz="3300"/>
            </a:pPr>
            <a:endParaRPr lang="de-DE" dirty="0"/>
          </a:p>
          <a:p>
            <a:pPr>
              <a:defRPr sz="3300"/>
            </a:pPr>
            <a:r>
              <a:rPr lang="de-DE" b="1" dirty="0">
                <a:solidFill>
                  <a:srgbClr val="00B050"/>
                </a:solidFill>
              </a:rPr>
              <a:t>B: </a:t>
            </a:r>
            <a:r>
              <a:rPr lang="de-DE" dirty="0" smtClean="0">
                <a:solidFill>
                  <a:srgbClr val="00B050"/>
                </a:solidFill>
              </a:rPr>
              <a:t>…wie </a:t>
            </a:r>
            <a:r>
              <a:rPr lang="de-DE" dirty="0">
                <a:solidFill>
                  <a:srgbClr val="00B050"/>
                </a:solidFill>
              </a:rPr>
              <a:t>viele Ressourcen der Erde ein Mensch für seinen Lebensstil verbraucht.</a:t>
            </a:r>
            <a:endParaRPr lang="de-DE" b="1" dirty="0">
              <a:solidFill>
                <a:srgbClr val="00B050"/>
              </a:solidFill>
            </a:endParaRPr>
          </a:p>
          <a:p>
            <a:pPr>
              <a:defRPr sz="3300"/>
            </a:pPr>
            <a:endParaRPr b="1" dirty="0"/>
          </a:p>
        </p:txBody>
      </p:sp>
      <p:sp>
        <p:nvSpPr>
          <p:cNvPr id="2" name="Bildplatzhalter 1"/>
          <p:cNvSpPr>
            <a:spLocks noGrp="1"/>
          </p:cNvSpPr>
          <p:nvPr>
            <p:ph type="pic" sz="half" idx="14"/>
          </p:nvPr>
        </p:nvSpPr>
        <p:spPr/>
      </p:sp>
      <p:pic>
        <p:nvPicPr>
          <p:cNvPr id="7" name="Bild"/>
          <p:cNvPicPr>
            <a:picLocks/>
          </p:cNvPicPr>
          <p:nvPr/>
        </p:nvPicPr>
        <p:blipFill>
          <a:blip r:embed="rId2">
            <a:extLst>
              <a:ext uri="{28A0092B-C50C-407E-A947-70E740481C1C}">
                <a14:useLocalDpi xmlns:a14="http://schemas.microsoft.com/office/drawing/2010/main" val="0"/>
              </a:ext>
            </a:extLst>
          </a:blip>
          <a:stretch>
            <a:fillRect/>
          </a:stretch>
        </p:blipFill>
        <p:spPr>
          <a:xfrm>
            <a:off x="6718424" y="0"/>
            <a:ext cx="6286376" cy="9753600"/>
          </a:xfrm>
          <a:prstGeom prst="rect">
            <a:avLst/>
          </a:prstGeom>
          <a:ln w="9525">
            <a:round/>
          </a:ln>
          <a:extLst>
            <a:ext uri="{C572A759-6A51-4108-AA02-DFA0A04FC94B}">
              <ma14:wrappingTextBoxFlag xmlns="" xmlns:m="http://schemas.openxmlformats.org/officeDocument/2006/math" xmlns:a14="http://schemas.microsoft.com/office/drawing/2010/main" xmlns:ma14="http://schemas.microsoft.com/office/mac/drawingml/2011/main" val="1"/>
            </a:ext>
          </a:extLst>
        </p:spPr>
      </p:pic>
    </p:spTree>
    <p:extLst>
      <p:ext uri="{BB962C8B-B14F-4D97-AF65-F5344CB8AC3E}">
        <p14:creationId xmlns:p14="http://schemas.microsoft.com/office/powerpoint/2010/main" val="1872346593"/>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Klima und Gerechtigkeit"/>
          <p:cNvSpPr txBox="1">
            <a:spLocks noGrp="1"/>
          </p:cNvSpPr>
          <p:nvPr>
            <p:ph type="body" idx="13"/>
          </p:nvPr>
        </p:nvSpPr>
        <p:spPr>
          <a:prstGeom prst="rect">
            <a:avLst/>
          </a:prstGeom>
        </p:spPr>
        <p:txBody>
          <a:bodyPr/>
          <a:lstStyle/>
          <a:p>
            <a:r>
              <a:t>Klima und Gerechtigkeit</a:t>
            </a:r>
          </a:p>
        </p:txBody>
      </p:sp>
      <p:sp>
        <p:nvSpPr>
          <p:cNvPr id="139" name="Was wollen die?"/>
          <p:cNvSpPr txBox="1">
            <a:spLocks noGrp="1"/>
          </p:cNvSpPr>
          <p:nvPr>
            <p:ph type="title"/>
          </p:nvPr>
        </p:nvSpPr>
        <p:spPr>
          <a:prstGeom prst="rect">
            <a:avLst/>
          </a:prstGeom>
        </p:spPr>
        <p:txBody>
          <a:bodyPr/>
          <a:lstStyle>
            <a:lvl1pPr>
              <a:defRPr>
                <a:solidFill>
                  <a:schemeClr val="accent1">
                    <a:hueOff val="369196"/>
                    <a:satOff val="13972"/>
                    <a:lumOff val="-24493"/>
                  </a:schemeClr>
                </a:solidFill>
              </a:defRPr>
            </a:lvl1pPr>
          </a:lstStyle>
          <a:p>
            <a:r>
              <a:t>Was wollen die?</a:t>
            </a:r>
          </a:p>
        </p:txBody>
      </p:sp>
      <p:sp>
        <p:nvSpPr>
          <p:cNvPr id="140" name="A: Das Politik und Wirtschaft und wir alle Verantwortung übernehmen.…"/>
          <p:cNvSpPr txBox="1">
            <a:spLocks noGrp="1"/>
          </p:cNvSpPr>
          <p:nvPr>
            <p:ph type="body" sz="quarter" idx="1"/>
          </p:nvPr>
        </p:nvSpPr>
        <p:spPr>
          <a:prstGeom prst="rect">
            <a:avLst/>
          </a:prstGeom>
        </p:spPr>
        <p:txBody>
          <a:bodyPr/>
          <a:lstStyle/>
          <a:p>
            <a:pPr>
              <a:defRPr sz="3400"/>
            </a:pPr>
            <a:r>
              <a:rPr b="1" dirty="0"/>
              <a:t>A:</a:t>
            </a:r>
            <a:r>
              <a:rPr dirty="0"/>
              <a:t> </a:t>
            </a:r>
            <a:r>
              <a:rPr dirty="0" smtClean="0"/>
              <a:t>Da</a:t>
            </a:r>
            <a:r>
              <a:rPr lang="de-DE" dirty="0" smtClean="0"/>
              <a:t>s</a:t>
            </a:r>
            <a:r>
              <a:rPr dirty="0" smtClean="0"/>
              <a:t>s </a:t>
            </a:r>
            <a:r>
              <a:rPr dirty="0" err="1"/>
              <a:t>Politik</a:t>
            </a:r>
            <a:r>
              <a:rPr dirty="0"/>
              <a:t> und </a:t>
            </a:r>
            <a:r>
              <a:rPr dirty="0" err="1"/>
              <a:t>Wirtschaft</a:t>
            </a:r>
            <a:r>
              <a:rPr dirty="0"/>
              <a:t> und </a:t>
            </a:r>
            <a:r>
              <a:rPr dirty="0" err="1"/>
              <a:t>wir</a:t>
            </a:r>
            <a:r>
              <a:rPr dirty="0"/>
              <a:t> </a:t>
            </a:r>
            <a:r>
              <a:rPr dirty="0" err="1"/>
              <a:t>alle</a:t>
            </a:r>
            <a:r>
              <a:rPr dirty="0"/>
              <a:t> </a:t>
            </a:r>
            <a:r>
              <a:rPr dirty="0" err="1"/>
              <a:t>Verantwortung</a:t>
            </a:r>
            <a:r>
              <a:rPr dirty="0"/>
              <a:t> </a:t>
            </a:r>
            <a:r>
              <a:rPr dirty="0" err="1"/>
              <a:t>übernehmen</a:t>
            </a:r>
            <a:r>
              <a:rPr dirty="0"/>
              <a:t>.</a:t>
            </a:r>
          </a:p>
          <a:p>
            <a:pPr>
              <a:defRPr sz="3400"/>
            </a:pPr>
            <a:endParaRPr dirty="0"/>
          </a:p>
          <a:p>
            <a:pPr>
              <a:defRPr sz="3400"/>
            </a:pPr>
            <a:r>
              <a:rPr b="1" dirty="0"/>
              <a:t>B:</a:t>
            </a:r>
            <a:r>
              <a:rPr dirty="0"/>
              <a:t> </a:t>
            </a:r>
            <a:r>
              <a:rPr dirty="0" err="1"/>
              <a:t>Schule</a:t>
            </a:r>
            <a:r>
              <a:rPr dirty="0"/>
              <a:t> </a:t>
            </a:r>
            <a:r>
              <a:rPr dirty="0" err="1"/>
              <a:t>schwänzen</a:t>
            </a:r>
            <a:r>
              <a:rPr dirty="0"/>
              <a:t>.</a:t>
            </a:r>
          </a:p>
        </p:txBody>
      </p:sp>
      <p:pic>
        <p:nvPicPr>
          <p:cNvPr id="3" name="Bildplatzhalter 2"/>
          <p:cNvPicPr>
            <a:picLocks noGrp="1" noChangeAspect="1"/>
          </p:cNvPicPr>
          <p:nvPr>
            <p:ph type="pic" sz="half" idx="14"/>
          </p:nvPr>
        </p:nvPicPr>
        <p:blipFill>
          <a:blip r:embed="rId3">
            <a:extLst>
              <a:ext uri="{28A0092B-C50C-407E-A947-70E740481C1C}">
                <a14:useLocalDpi xmlns:a14="http://schemas.microsoft.com/office/drawing/2010/main" val="0"/>
              </a:ext>
            </a:extLst>
          </a:blip>
          <a:srcRect t="5960" b="5960"/>
          <a:stretch>
            <a:fillRect/>
          </a:stretch>
        </p:blipFill>
        <p:spPr>
          <a:xfrm>
            <a:off x="6286376" y="-22431"/>
            <a:ext cx="6718424" cy="9844707"/>
          </a:xfrm>
        </p:spPr>
      </p:pic>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Klima und Gerechtigkeit"/>
          <p:cNvSpPr txBox="1">
            <a:spLocks noGrp="1"/>
          </p:cNvSpPr>
          <p:nvPr>
            <p:ph type="body" idx="13"/>
          </p:nvPr>
        </p:nvSpPr>
        <p:spPr>
          <a:prstGeom prst="rect">
            <a:avLst/>
          </a:prstGeom>
        </p:spPr>
        <p:txBody>
          <a:bodyPr/>
          <a:lstStyle/>
          <a:p>
            <a:r>
              <a:t>Klima und Gerechtigkeit</a:t>
            </a:r>
          </a:p>
        </p:txBody>
      </p:sp>
      <p:sp>
        <p:nvSpPr>
          <p:cNvPr id="222" name="Was groß ist der ökologische Fußabdruck einer Person in Europa?"/>
          <p:cNvSpPr txBox="1">
            <a:spLocks noGrp="1"/>
          </p:cNvSpPr>
          <p:nvPr>
            <p:ph type="title"/>
          </p:nvPr>
        </p:nvSpPr>
        <p:spPr>
          <a:prstGeom prst="rect">
            <a:avLst/>
          </a:prstGeom>
        </p:spPr>
        <p:txBody>
          <a:bodyPr>
            <a:normAutofit fontScale="90000"/>
          </a:bodyPr>
          <a:lstStyle>
            <a:lvl1pPr defTabSz="473201">
              <a:spcBef>
                <a:spcPts val="1200"/>
              </a:spcBef>
              <a:defRPr sz="4536">
                <a:solidFill>
                  <a:schemeClr val="accent1">
                    <a:hueOff val="369196"/>
                    <a:satOff val="13972"/>
                    <a:lumOff val="-24493"/>
                  </a:schemeClr>
                </a:solidFill>
              </a:defRPr>
            </a:lvl1pPr>
          </a:lstStyle>
          <a:p>
            <a:r>
              <a:rPr dirty="0"/>
              <a:t>W</a:t>
            </a:r>
            <a:r>
              <a:rPr lang="de-DE" dirty="0" err="1"/>
              <a:t>ie</a:t>
            </a:r>
            <a:r>
              <a:rPr dirty="0"/>
              <a:t> </a:t>
            </a:r>
            <a:r>
              <a:rPr dirty="0" err="1"/>
              <a:t>groß</a:t>
            </a:r>
            <a:r>
              <a:rPr dirty="0"/>
              <a:t> </a:t>
            </a:r>
            <a:r>
              <a:rPr dirty="0" err="1"/>
              <a:t>ist</a:t>
            </a:r>
            <a:r>
              <a:rPr dirty="0"/>
              <a:t> der </a:t>
            </a:r>
            <a:r>
              <a:rPr dirty="0" err="1"/>
              <a:t>ökologische</a:t>
            </a:r>
            <a:r>
              <a:rPr dirty="0"/>
              <a:t> </a:t>
            </a:r>
            <a:r>
              <a:rPr dirty="0" err="1"/>
              <a:t>Fußabdruck</a:t>
            </a:r>
            <a:r>
              <a:rPr dirty="0"/>
              <a:t> </a:t>
            </a:r>
            <a:r>
              <a:rPr dirty="0" err="1"/>
              <a:t>einer</a:t>
            </a:r>
            <a:r>
              <a:rPr dirty="0"/>
              <a:t> Person in </a:t>
            </a:r>
            <a:r>
              <a:rPr lang="de-DE" dirty="0"/>
              <a:t>Deutschland?</a:t>
            </a:r>
            <a:endParaRPr dirty="0"/>
          </a:p>
        </p:txBody>
      </p:sp>
      <p:sp>
        <p:nvSpPr>
          <p:cNvPr id="223" name="A:…"/>
          <p:cNvSpPr txBox="1">
            <a:spLocks noGrp="1"/>
          </p:cNvSpPr>
          <p:nvPr>
            <p:ph type="body" sz="quarter" idx="1"/>
          </p:nvPr>
        </p:nvSpPr>
        <p:spPr>
          <a:prstGeom prst="rect">
            <a:avLst/>
          </a:prstGeom>
        </p:spPr>
        <p:txBody>
          <a:bodyPr/>
          <a:lstStyle/>
          <a:p>
            <a:pPr>
              <a:defRPr sz="3300"/>
            </a:pPr>
            <a:r>
              <a:rPr b="1" dirty="0"/>
              <a:t>A:</a:t>
            </a:r>
            <a:r>
              <a:rPr lang="de-DE" b="1" dirty="0"/>
              <a:t> </a:t>
            </a:r>
            <a:r>
              <a:rPr lang="de-DE" dirty="0"/>
              <a:t>2,5</a:t>
            </a:r>
            <a:endParaRPr dirty="0"/>
          </a:p>
          <a:p>
            <a:pPr>
              <a:defRPr sz="3300"/>
            </a:pPr>
            <a:endParaRPr b="1" dirty="0"/>
          </a:p>
          <a:p>
            <a:pPr>
              <a:defRPr sz="3300"/>
            </a:pPr>
            <a:r>
              <a:rPr b="1" dirty="0"/>
              <a:t>B:</a:t>
            </a:r>
            <a:r>
              <a:rPr lang="de-DE" b="1" dirty="0"/>
              <a:t> </a:t>
            </a:r>
            <a:r>
              <a:rPr lang="de-DE" dirty="0"/>
              <a:t>4,8</a:t>
            </a:r>
            <a:endParaRPr dirty="0"/>
          </a:p>
        </p:txBody>
      </p:sp>
      <p:pic>
        <p:nvPicPr>
          <p:cNvPr id="7" name="Bild"/>
          <p:cNvPicPr>
            <a:picLocks/>
          </p:cNvPicPr>
          <p:nvPr/>
        </p:nvPicPr>
        <p:blipFill>
          <a:blip r:embed="rId2">
            <a:extLst>
              <a:ext uri="{28A0092B-C50C-407E-A947-70E740481C1C}">
                <a14:useLocalDpi xmlns:a14="http://schemas.microsoft.com/office/drawing/2010/main" val="0"/>
              </a:ext>
            </a:extLst>
          </a:blip>
          <a:stretch>
            <a:fillRect/>
          </a:stretch>
        </p:blipFill>
        <p:spPr>
          <a:xfrm>
            <a:off x="6286376" y="1678682"/>
            <a:ext cx="6542477" cy="6552729"/>
          </a:xfrm>
          <a:prstGeom prst="rect">
            <a:avLst/>
          </a:prstGeom>
          <a:ln w="9525">
            <a:round/>
          </a:ln>
          <a:extLst>
            <a:ext uri="{C572A759-6A51-4108-AA02-DFA0A04FC94B}">
              <ma14:wrappingTextBoxFlag xmlns="" xmlns:m="http://schemas.openxmlformats.org/officeDocument/2006/math" xmlns:a14="http://schemas.microsoft.com/office/drawing/2010/main" xmlns:ma14="http://schemas.microsoft.com/office/mac/drawingml/2011/main" val="1"/>
            </a:ext>
          </a:extLst>
        </p:spPr>
      </p:pic>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Klima und Gerechtigkeit"/>
          <p:cNvSpPr txBox="1">
            <a:spLocks noGrp="1"/>
          </p:cNvSpPr>
          <p:nvPr>
            <p:ph type="body" idx="13"/>
          </p:nvPr>
        </p:nvSpPr>
        <p:spPr>
          <a:prstGeom prst="rect">
            <a:avLst/>
          </a:prstGeom>
        </p:spPr>
        <p:txBody>
          <a:bodyPr/>
          <a:lstStyle/>
          <a:p>
            <a:r>
              <a:t>Klima und Gerechtigkeit</a:t>
            </a:r>
          </a:p>
        </p:txBody>
      </p:sp>
      <p:sp>
        <p:nvSpPr>
          <p:cNvPr id="222" name="Was groß ist der ökologische Fußabdruck einer Person in Europa?"/>
          <p:cNvSpPr txBox="1">
            <a:spLocks noGrp="1"/>
          </p:cNvSpPr>
          <p:nvPr>
            <p:ph type="title"/>
          </p:nvPr>
        </p:nvSpPr>
        <p:spPr>
          <a:prstGeom prst="rect">
            <a:avLst/>
          </a:prstGeom>
        </p:spPr>
        <p:txBody>
          <a:bodyPr>
            <a:normAutofit fontScale="90000"/>
          </a:bodyPr>
          <a:lstStyle>
            <a:lvl1pPr defTabSz="473201">
              <a:spcBef>
                <a:spcPts val="1200"/>
              </a:spcBef>
              <a:defRPr sz="4536">
                <a:solidFill>
                  <a:schemeClr val="accent1">
                    <a:hueOff val="369196"/>
                    <a:satOff val="13972"/>
                    <a:lumOff val="-24493"/>
                  </a:schemeClr>
                </a:solidFill>
              </a:defRPr>
            </a:lvl1pPr>
          </a:lstStyle>
          <a:p>
            <a:r>
              <a:rPr dirty="0"/>
              <a:t>W</a:t>
            </a:r>
            <a:r>
              <a:rPr lang="de-DE" dirty="0" err="1"/>
              <a:t>ie</a:t>
            </a:r>
            <a:r>
              <a:rPr dirty="0"/>
              <a:t> </a:t>
            </a:r>
            <a:r>
              <a:rPr dirty="0" err="1"/>
              <a:t>groß</a:t>
            </a:r>
            <a:r>
              <a:rPr dirty="0"/>
              <a:t> </a:t>
            </a:r>
            <a:r>
              <a:rPr dirty="0" err="1"/>
              <a:t>ist</a:t>
            </a:r>
            <a:r>
              <a:rPr dirty="0"/>
              <a:t> der </a:t>
            </a:r>
            <a:r>
              <a:rPr dirty="0" err="1"/>
              <a:t>ökologische</a:t>
            </a:r>
            <a:r>
              <a:rPr dirty="0"/>
              <a:t> </a:t>
            </a:r>
            <a:r>
              <a:rPr dirty="0" err="1"/>
              <a:t>Fußabdruck</a:t>
            </a:r>
            <a:r>
              <a:rPr dirty="0"/>
              <a:t> </a:t>
            </a:r>
            <a:r>
              <a:rPr dirty="0" err="1"/>
              <a:t>einer</a:t>
            </a:r>
            <a:r>
              <a:rPr dirty="0"/>
              <a:t> Person in </a:t>
            </a:r>
            <a:r>
              <a:rPr lang="de-DE" dirty="0"/>
              <a:t>Deutschland?</a:t>
            </a:r>
            <a:endParaRPr dirty="0"/>
          </a:p>
        </p:txBody>
      </p:sp>
      <p:sp>
        <p:nvSpPr>
          <p:cNvPr id="223" name="A:…"/>
          <p:cNvSpPr txBox="1">
            <a:spLocks noGrp="1"/>
          </p:cNvSpPr>
          <p:nvPr>
            <p:ph type="body" sz="quarter" idx="1"/>
          </p:nvPr>
        </p:nvSpPr>
        <p:spPr>
          <a:prstGeom prst="rect">
            <a:avLst/>
          </a:prstGeom>
        </p:spPr>
        <p:txBody>
          <a:bodyPr/>
          <a:lstStyle/>
          <a:p>
            <a:pPr>
              <a:defRPr sz="3300"/>
            </a:pPr>
            <a:r>
              <a:rPr b="1" dirty="0"/>
              <a:t>A:</a:t>
            </a:r>
            <a:r>
              <a:rPr lang="de-DE" b="1" dirty="0"/>
              <a:t> </a:t>
            </a:r>
            <a:r>
              <a:rPr lang="de-DE" dirty="0"/>
              <a:t>2,5</a:t>
            </a:r>
            <a:endParaRPr dirty="0"/>
          </a:p>
          <a:p>
            <a:pPr>
              <a:defRPr sz="3300"/>
            </a:pPr>
            <a:endParaRPr b="1" dirty="0"/>
          </a:p>
          <a:p>
            <a:pPr>
              <a:defRPr sz="3300"/>
            </a:pPr>
            <a:r>
              <a:rPr b="1" dirty="0">
                <a:solidFill>
                  <a:srgbClr val="00B050"/>
                </a:solidFill>
              </a:rPr>
              <a:t>B:</a:t>
            </a:r>
            <a:r>
              <a:rPr lang="de-DE" b="1" dirty="0">
                <a:solidFill>
                  <a:srgbClr val="00B050"/>
                </a:solidFill>
              </a:rPr>
              <a:t> </a:t>
            </a:r>
            <a:r>
              <a:rPr lang="de-DE" dirty="0">
                <a:solidFill>
                  <a:srgbClr val="00B050"/>
                </a:solidFill>
              </a:rPr>
              <a:t>4,8</a:t>
            </a:r>
            <a:endParaRPr dirty="0">
              <a:solidFill>
                <a:srgbClr val="00B050"/>
              </a:solidFill>
            </a:endParaRPr>
          </a:p>
        </p:txBody>
      </p:sp>
      <p:pic>
        <p:nvPicPr>
          <p:cNvPr id="6" name="Bild"/>
          <p:cNvPicPr>
            <a:picLocks/>
          </p:cNvPicPr>
          <p:nvPr/>
        </p:nvPicPr>
        <p:blipFill>
          <a:blip r:embed="rId2">
            <a:extLst>
              <a:ext uri="{28A0092B-C50C-407E-A947-70E740481C1C}">
                <a14:useLocalDpi xmlns:a14="http://schemas.microsoft.com/office/drawing/2010/main" val="0"/>
              </a:ext>
            </a:extLst>
          </a:blip>
          <a:stretch>
            <a:fillRect/>
          </a:stretch>
        </p:blipFill>
        <p:spPr>
          <a:xfrm>
            <a:off x="6286376" y="1678682"/>
            <a:ext cx="6542477" cy="6552729"/>
          </a:xfrm>
          <a:prstGeom prst="rect">
            <a:avLst/>
          </a:prstGeom>
          <a:ln w="9525">
            <a:round/>
          </a:ln>
          <a:extLst>
            <a:ext uri="{C572A759-6A51-4108-AA02-DFA0A04FC94B}">
              <ma14:wrappingTextBoxFlag xmlns="" xmlns:m="http://schemas.openxmlformats.org/officeDocument/2006/math" xmlns:a14="http://schemas.microsoft.com/office/drawing/2010/main" xmlns:ma14="http://schemas.microsoft.com/office/mac/drawingml/2011/main" val="1"/>
            </a:ext>
          </a:extLst>
        </p:spPr>
      </p:pic>
    </p:spTree>
    <p:extLst>
      <p:ext uri="{BB962C8B-B14F-4D97-AF65-F5344CB8AC3E}">
        <p14:creationId xmlns:p14="http://schemas.microsoft.com/office/powerpoint/2010/main" val="1007327671"/>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Klima und Gerechtigkeit"/>
          <p:cNvSpPr txBox="1">
            <a:spLocks noGrp="1"/>
          </p:cNvSpPr>
          <p:nvPr>
            <p:ph type="body" idx="13"/>
          </p:nvPr>
        </p:nvSpPr>
        <p:spPr>
          <a:prstGeom prst="rect">
            <a:avLst/>
          </a:prstGeom>
        </p:spPr>
        <p:txBody>
          <a:bodyPr/>
          <a:lstStyle/>
          <a:p>
            <a:r>
              <a:t>Klima und Gerechtigkeit</a:t>
            </a:r>
          </a:p>
        </p:txBody>
      </p:sp>
      <p:sp>
        <p:nvSpPr>
          <p:cNvPr id="227" name="Was groß ist der ökologische Fußabdruck einer Person in Asien?"/>
          <p:cNvSpPr txBox="1">
            <a:spLocks noGrp="1"/>
          </p:cNvSpPr>
          <p:nvPr>
            <p:ph type="title"/>
          </p:nvPr>
        </p:nvSpPr>
        <p:spPr>
          <a:prstGeom prst="rect">
            <a:avLst/>
          </a:prstGeom>
        </p:spPr>
        <p:txBody>
          <a:bodyPr>
            <a:noAutofit/>
          </a:bodyPr>
          <a:lstStyle>
            <a:lvl1pPr defTabSz="473201">
              <a:spcBef>
                <a:spcPts val="1200"/>
              </a:spcBef>
              <a:defRPr sz="4536">
                <a:solidFill>
                  <a:schemeClr val="accent1">
                    <a:hueOff val="369196"/>
                    <a:satOff val="13972"/>
                    <a:lumOff val="-24493"/>
                  </a:schemeClr>
                </a:solidFill>
              </a:defRPr>
            </a:lvl1pPr>
          </a:lstStyle>
          <a:p>
            <a:r>
              <a:rPr sz="4000" dirty="0"/>
              <a:t>W</a:t>
            </a:r>
            <a:r>
              <a:rPr lang="de-DE" sz="4000" dirty="0" err="1"/>
              <a:t>ie</a:t>
            </a:r>
            <a:r>
              <a:rPr sz="4000" dirty="0"/>
              <a:t> </a:t>
            </a:r>
            <a:r>
              <a:rPr sz="4000" dirty="0" err="1"/>
              <a:t>groß</a:t>
            </a:r>
            <a:r>
              <a:rPr sz="4000" dirty="0"/>
              <a:t> </a:t>
            </a:r>
            <a:r>
              <a:rPr sz="4000" dirty="0" err="1"/>
              <a:t>ist</a:t>
            </a:r>
            <a:r>
              <a:rPr sz="4000" dirty="0"/>
              <a:t> der </a:t>
            </a:r>
            <a:r>
              <a:rPr sz="4000" dirty="0" err="1"/>
              <a:t>ökologische</a:t>
            </a:r>
            <a:r>
              <a:rPr sz="4000" dirty="0"/>
              <a:t> </a:t>
            </a:r>
            <a:r>
              <a:rPr sz="4000" dirty="0" err="1"/>
              <a:t>Fußabdruck</a:t>
            </a:r>
            <a:r>
              <a:rPr sz="4000" dirty="0"/>
              <a:t> </a:t>
            </a:r>
            <a:r>
              <a:rPr sz="4000" dirty="0" err="1"/>
              <a:t>einer</a:t>
            </a:r>
            <a:r>
              <a:rPr sz="4000" dirty="0"/>
              <a:t> Person in </a:t>
            </a:r>
            <a:r>
              <a:rPr lang="de-DE" sz="4000" dirty="0"/>
              <a:t>Bangladesch?</a:t>
            </a:r>
            <a:endParaRPr sz="4000" dirty="0"/>
          </a:p>
        </p:txBody>
      </p:sp>
      <p:sp>
        <p:nvSpPr>
          <p:cNvPr id="228" name="A:…"/>
          <p:cNvSpPr txBox="1">
            <a:spLocks noGrp="1"/>
          </p:cNvSpPr>
          <p:nvPr>
            <p:ph type="body" sz="quarter" idx="1"/>
          </p:nvPr>
        </p:nvSpPr>
        <p:spPr>
          <a:prstGeom prst="rect">
            <a:avLst/>
          </a:prstGeom>
        </p:spPr>
        <p:txBody>
          <a:bodyPr/>
          <a:lstStyle/>
          <a:p>
            <a:pPr>
              <a:defRPr sz="3300"/>
            </a:pPr>
            <a:r>
              <a:rPr b="1" dirty="0"/>
              <a:t>A:</a:t>
            </a:r>
            <a:r>
              <a:rPr lang="de-DE" b="1" dirty="0"/>
              <a:t> </a:t>
            </a:r>
            <a:r>
              <a:rPr lang="de-DE" dirty="0"/>
              <a:t>0,8</a:t>
            </a:r>
            <a:endParaRPr dirty="0"/>
          </a:p>
          <a:p>
            <a:pPr>
              <a:defRPr sz="3300"/>
            </a:pPr>
            <a:endParaRPr b="1" dirty="0"/>
          </a:p>
          <a:p>
            <a:pPr>
              <a:defRPr sz="3300"/>
            </a:pPr>
            <a:r>
              <a:rPr b="1" dirty="0"/>
              <a:t>B:</a:t>
            </a:r>
            <a:r>
              <a:rPr lang="de-DE" b="1" dirty="0"/>
              <a:t> </a:t>
            </a:r>
            <a:r>
              <a:rPr lang="de-DE" dirty="0"/>
              <a:t>1,2</a:t>
            </a:r>
            <a:endParaRPr dirty="0"/>
          </a:p>
        </p:txBody>
      </p:sp>
      <p:pic>
        <p:nvPicPr>
          <p:cNvPr id="3" name="Grafik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87851" y="1564432"/>
            <a:ext cx="6686278" cy="6686278"/>
          </a:xfrm>
          <a:prstGeom prst="rect">
            <a:avLst/>
          </a:prstGeom>
        </p:spPr>
      </p:pic>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Klima und Gerechtigkeit"/>
          <p:cNvSpPr txBox="1">
            <a:spLocks noGrp="1"/>
          </p:cNvSpPr>
          <p:nvPr>
            <p:ph type="body" idx="13"/>
          </p:nvPr>
        </p:nvSpPr>
        <p:spPr>
          <a:prstGeom prst="rect">
            <a:avLst/>
          </a:prstGeom>
        </p:spPr>
        <p:txBody>
          <a:bodyPr/>
          <a:lstStyle/>
          <a:p>
            <a:r>
              <a:t>Klima und Gerechtigkeit</a:t>
            </a:r>
          </a:p>
        </p:txBody>
      </p:sp>
      <p:sp>
        <p:nvSpPr>
          <p:cNvPr id="227" name="Was groß ist der ökologische Fußabdruck einer Person in Asien?"/>
          <p:cNvSpPr txBox="1">
            <a:spLocks noGrp="1"/>
          </p:cNvSpPr>
          <p:nvPr>
            <p:ph type="title"/>
          </p:nvPr>
        </p:nvSpPr>
        <p:spPr>
          <a:prstGeom prst="rect">
            <a:avLst/>
          </a:prstGeom>
        </p:spPr>
        <p:txBody>
          <a:bodyPr>
            <a:noAutofit/>
          </a:bodyPr>
          <a:lstStyle>
            <a:lvl1pPr defTabSz="473201">
              <a:spcBef>
                <a:spcPts val="1200"/>
              </a:spcBef>
              <a:defRPr sz="4536">
                <a:solidFill>
                  <a:schemeClr val="accent1">
                    <a:hueOff val="369196"/>
                    <a:satOff val="13972"/>
                    <a:lumOff val="-24493"/>
                  </a:schemeClr>
                </a:solidFill>
              </a:defRPr>
            </a:lvl1pPr>
          </a:lstStyle>
          <a:p>
            <a:r>
              <a:rPr sz="4000" dirty="0"/>
              <a:t>W</a:t>
            </a:r>
            <a:r>
              <a:rPr lang="de-DE" sz="4000" dirty="0" err="1"/>
              <a:t>ie</a:t>
            </a:r>
            <a:r>
              <a:rPr sz="4000" dirty="0"/>
              <a:t> </a:t>
            </a:r>
            <a:r>
              <a:rPr sz="4000" dirty="0" err="1"/>
              <a:t>groß</a:t>
            </a:r>
            <a:r>
              <a:rPr sz="4000" dirty="0"/>
              <a:t> </a:t>
            </a:r>
            <a:r>
              <a:rPr sz="4000" dirty="0" err="1"/>
              <a:t>ist</a:t>
            </a:r>
            <a:r>
              <a:rPr sz="4000" dirty="0"/>
              <a:t> der </a:t>
            </a:r>
            <a:r>
              <a:rPr sz="4000" dirty="0" err="1"/>
              <a:t>ökologische</a:t>
            </a:r>
            <a:r>
              <a:rPr sz="4000" dirty="0"/>
              <a:t> </a:t>
            </a:r>
            <a:r>
              <a:rPr sz="4000" dirty="0" err="1"/>
              <a:t>Fußabdruck</a:t>
            </a:r>
            <a:r>
              <a:rPr sz="4000" dirty="0"/>
              <a:t> </a:t>
            </a:r>
            <a:r>
              <a:rPr sz="4000" dirty="0" err="1"/>
              <a:t>einer</a:t>
            </a:r>
            <a:r>
              <a:rPr sz="4000" dirty="0"/>
              <a:t> Person in </a:t>
            </a:r>
            <a:r>
              <a:rPr lang="de-DE" sz="4000" dirty="0"/>
              <a:t>Bangladesch?</a:t>
            </a:r>
            <a:endParaRPr sz="4000" dirty="0"/>
          </a:p>
        </p:txBody>
      </p:sp>
      <p:sp>
        <p:nvSpPr>
          <p:cNvPr id="228" name="A:…"/>
          <p:cNvSpPr txBox="1">
            <a:spLocks noGrp="1"/>
          </p:cNvSpPr>
          <p:nvPr>
            <p:ph type="body" sz="quarter" idx="1"/>
          </p:nvPr>
        </p:nvSpPr>
        <p:spPr>
          <a:prstGeom prst="rect">
            <a:avLst/>
          </a:prstGeom>
        </p:spPr>
        <p:txBody>
          <a:bodyPr/>
          <a:lstStyle/>
          <a:p>
            <a:pPr>
              <a:defRPr sz="3300"/>
            </a:pPr>
            <a:r>
              <a:rPr b="1" dirty="0">
                <a:solidFill>
                  <a:srgbClr val="00B050"/>
                </a:solidFill>
              </a:rPr>
              <a:t>A:</a:t>
            </a:r>
            <a:r>
              <a:rPr lang="de-DE" b="1" dirty="0">
                <a:solidFill>
                  <a:srgbClr val="00B050"/>
                </a:solidFill>
              </a:rPr>
              <a:t> </a:t>
            </a:r>
            <a:r>
              <a:rPr lang="de-DE" dirty="0">
                <a:solidFill>
                  <a:srgbClr val="00B050"/>
                </a:solidFill>
              </a:rPr>
              <a:t>0,8</a:t>
            </a:r>
            <a:endParaRPr dirty="0">
              <a:solidFill>
                <a:srgbClr val="00B050"/>
              </a:solidFill>
            </a:endParaRPr>
          </a:p>
          <a:p>
            <a:pPr>
              <a:defRPr sz="3300"/>
            </a:pPr>
            <a:endParaRPr b="1" dirty="0"/>
          </a:p>
          <a:p>
            <a:pPr>
              <a:defRPr sz="3300"/>
            </a:pPr>
            <a:r>
              <a:rPr b="1" dirty="0"/>
              <a:t>B:</a:t>
            </a:r>
            <a:r>
              <a:rPr lang="de-DE" b="1" dirty="0"/>
              <a:t> </a:t>
            </a:r>
            <a:r>
              <a:rPr lang="de-DE" dirty="0"/>
              <a:t>1,2</a:t>
            </a:r>
            <a:endParaRPr dirty="0"/>
          </a:p>
        </p:txBody>
      </p:sp>
      <p:pic>
        <p:nvPicPr>
          <p:cNvPr id="3" name="Grafik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87851" y="1564432"/>
            <a:ext cx="6686278" cy="6686278"/>
          </a:xfrm>
          <a:prstGeom prst="rect">
            <a:avLst/>
          </a:prstGeom>
        </p:spPr>
      </p:pic>
    </p:spTree>
    <p:extLst>
      <p:ext uri="{BB962C8B-B14F-4D97-AF65-F5344CB8AC3E}">
        <p14:creationId xmlns:p14="http://schemas.microsoft.com/office/powerpoint/2010/main" val="734270217"/>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st das gerecht?"/>
          <p:cNvSpPr txBox="1">
            <a:spLocks/>
          </p:cNvSpPr>
          <p:nvPr/>
        </p:nvSpPr>
        <p:spPr>
          <a:xfrm>
            <a:off x="2757984" y="3292624"/>
            <a:ext cx="7776864" cy="2032000"/>
          </a:xfrm>
          <a:prstGeom prst="rect">
            <a:avLst/>
          </a:prstGeom>
        </p:spPr>
        <p:txBody>
          <a:bodyPr/>
          <a:lstStyle>
            <a:lvl1pPr marL="0" marR="0" indent="0" algn="ctr" defTabSz="584200" rtl="0" latinLnBrk="0">
              <a:lnSpc>
                <a:spcPct val="90000"/>
              </a:lnSpc>
              <a:spcBef>
                <a:spcPts val="1600"/>
              </a:spcBef>
              <a:spcAft>
                <a:spcPts val="0"/>
              </a:spcAft>
              <a:buClrTx/>
              <a:buSzTx/>
              <a:buFontTx/>
              <a:buNone/>
              <a:tabLst/>
              <a:defRPr sz="7000" b="0" i="0" u="none" strike="noStrike" cap="none" spc="0" baseline="0">
                <a:solidFill>
                  <a:schemeClr val="accent1">
                    <a:hueOff val="369196"/>
                    <a:satOff val="13972"/>
                    <a:lumOff val="-24493"/>
                  </a:schemeClr>
                </a:solidFill>
                <a:uFillTx/>
                <a:latin typeface="+mn-lt"/>
                <a:ea typeface="+mn-ea"/>
                <a:cs typeface="+mn-cs"/>
                <a:sym typeface="Bodoni SvtyTwo ITC TT-Book"/>
              </a:defRPr>
            </a:lvl1pPr>
            <a:lvl2pPr marL="0" marR="0" indent="0" algn="ctr" defTabSz="584200" rtl="0" latinLnBrk="0">
              <a:lnSpc>
                <a:spcPct val="90000"/>
              </a:lnSpc>
              <a:spcBef>
                <a:spcPts val="1600"/>
              </a:spcBef>
              <a:spcAft>
                <a:spcPts val="0"/>
              </a:spcAft>
              <a:buClrTx/>
              <a:buSzTx/>
              <a:buFontTx/>
              <a:buNone/>
              <a:tabLst/>
              <a:defRPr sz="7000" b="0" i="0" u="none" strike="noStrike" cap="none" spc="0" baseline="0">
                <a:solidFill>
                  <a:srgbClr val="D93E2B"/>
                </a:solidFill>
                <a:uFillTx/>
                <a:latin typeface="+mn-lt"/>
                <a:ea typeface="+mn-ea"/>
                <a:cs typeface="+mn-cs"/>
                <a:sym typeface="Bodoni SvtyTwo ITC TT-Book"/>
              </a:defRPr>
            </a:lvl2pPr>
            <a:lvl3pPr marL="0" marR="0" indent="0" algn="ctr" defTabSz="584200" rtl="0" latinLnBrk="0">
              <a:lnSpc>
                <a:spcPct val="90000"/>
              </a:lnSpc>
              <a:spcBef>
                <a:spcPts val="1600"/>
              </a:spcBef>
              <a:spcAft>
                <a:spcPts val="0"/>
              </a:spcAft>
              <a:buClrTx/>
              <a:buSzTx/>
              <a:buFontTx/>
              <a:buNone/>
              <a:tabLst/>
              <a:defRPr sz="7000" b="0" i="0" u="none" strike="noStrike" cap="none" spc="0" baseline="0">
                <a:solidFill>
                  <a:srgbClr val="D93E2B"/>
                </a:solidFill>
                <a:uFillTx/>
                <a:latin typeface="+mn-lt"/>
                <a:ea typeface="+mn-ea"/>
                <a:cs typeface="+mn-cs"/>
                <a:sym typeface="Bodoni SvtyTwo ITC TT-Book"/>
              </a:defRPr>
            </a:lvl3pPr>
            <a:lvl4pPr marL="0" marR="0" indent="0" algn="ctr" defTabSz="584200" rtl="0" latinLnBrk="0">
              <a:lnSpc>
                <a:spcPct val="90000"/>
              </a:lnSpc>
              <a:spcBef>
                <a:spcPts val="1600"/>
              </a:spcBef>
              <a:spcAft>
                <a:spcPts val="0"/>
              </a:spcAft>
              <a:buClrTx/>
              <a:buSzTx/>
              <a:buFontTx/>
              <a:buNone/>
              <a:tabLst/>
              <a:defRPr sz="7000" b="0" i="0" u="none" strike="noStrike" cap="none" spc="0" baseline="0">
                <a:solidFill>
                  <a:srgbClr val="D93E2B"/>
                </a:solidFill>
                <a:uFillTx/>
                <a:latin typeface="+mn-lt"/>
                <a:ea typeface="+mn-ea"/>
                <a:cs typeface="+mn-cs"/>
                <a:sym typeface="Bodoni SvtyTwo ITC TT-Book"/>
              </a:defRPr>
            </a:lvl4pPr>
            <a:lvl5pPr marL="0" marR="0" indent="0" algn="ctr" defTabSz="584200" rtl="0" latinLnBrk="0">
              <a:lnSpc>
                <a:spcPct val="90000"/>
              </a:lnSpc>
              <a:spcBef>
                <a:spcPts val="1600"/>
              </a:spcBef>
              <a:spcAft>
                <a:spcPts val="0"/>
              </a:spcAft>
              <a:buClrTx/>
              <a:buSzTx/>
              <a:buFontTx/>
              <a:buNone/>
              <a:tabLst/>
              <a:defRPr sz="7000" b="0" i="0" u="none" strike="noStrike" cap="none" spc="0" baseline="0">
                <a:solidFill>
                  <a:srgbClr val="D93E2B"/>
                </a:solidFill>
                <a:uFillTx/>
                <a:latin typeface="+mn-lt"/>
                <a:ea typeface="+mn-ea"/>
                <a:cs typeface="+mn-cs"/>
                <a:sym typeface="Bodoni SvtyTwo ITC TT-Book"/>
              </a:defRPr>
            </a:lvl5pPr>
            <a:lvl6pPr marL="0" marR="0" indent="0" algn="ctr" defTabSz="584200" rtl="0" latinLnBrk="0">
              <a:lnSpc>
                <a:spcPct val="90000"/>
              </a:lnSpc>
              <a:spcBef>
                <a:spcPts val="1600"/>
              </a:spcBef>
              <a:spcAft>
                <a:spcPts val="0"/>
              </a:spcAft>
              <a:buClrTx/>
              <a:buSzTx/>
              <a:buFontTx/>
              <a:buNone/>
              <a:tabLst/>
              <a:defRPr sz="7000" b="0" i="0" u="none" strike="noStrike" cap="none" spc="0" baseline="0">
                <a:solidFill>
                  <a:srgbClr val="D93E2B"/>
                </a:solidFill>
                <a:uFillTx/>
                <a:latin typeface="+mn-lt"/>
                <a:ea typeface="+mn-ea"/>
                <a:cs typeface="+mn-cs"/>
                <a:sym typeface="Bodoni SvtyTwo ITC TT-Book"/>
              </a:defRPr>
            </a:lvl6pPr>
            <a:lvl7pPr marL="0" marR="0" indent="0" algn="ctr" defTabSz="584200" rtl="0" latinLnBrk="0">
              <a:lnSpc>
                <a:spcPct val="90000"/>
              </a:lnSpc>
              <a:spcBef>
                <a:spcPts val="1600"/>
              </a:spcBef>
              <a:spcAft>
                <a:spcPts val="0"/>
              </a:spcAft>
              <a:buClrTx/>
              <a:buSzTx/>
              <a:buFontTx/>
              <a:buNone/>
              <a:tabLst/>
              <a:defRPr sz="7000" b="0" i="0" u="none" strike="noStrike" cap="none" spc="0" baseline="0">
                <a:solidFill>
                  <a:srgbClr val="D93E2B"/>
                </a:solidFill>
                <a:uFillTx/>
                <a:latin typeface="+mn-lt"/>
                <a:ea typeface="+mn-ea"/>
                <a:cs typeface="+mn-cs"/>
                <a:sym typeface="Bodoni SvtyTwo ITC TT-Book"/>
              </a:defRPr>
            </a:lvl7pPr>
            <a:lvl8pPr marL="0" marR="0" indent="0" algn="ctr" defTabSz="584200" rtl="0" latinLnBrk="0">
              <a:lnSpc>
                <a:spcPct val="90000"/>
              </a:lnSpc>
              <a:spcBef>
                <a:spcPts val="1600"/>
              </a:spcBef>
              <a:spcAft>
                <a:spcPts val="0"/>
              </a:spcAft>
              <a:buClrTx/>
              <a:buSzTx/>
              <a:buFontTx/>
              <a:buNone/>
              <a:tabLst/>
              <a:defRPr sz="7000" b="0" i="0" u="none" strike="noStrike" cap="none" spc="0" baseline="0">
                <a:solidFill>
                  <a:srgbClr val="D93E2B"/>
                </a:solidFill>
                <a:uFillTx/>
                <a:latin typeface="+mn-lt"/>
                <a:ea typeface="+mn-ea"/>
                <a:cs typeface="+mn-cs"/>
                <a:sym typeface="Bodoni SvtyTwo ITC TT-Book"/>
              </a:defRPr>
            </a:lvl8pPr>
            <a:lvl9pPr marL="0" marR="0" indent="0" algn="ctr" defTabSz="584200" rtl="0" latinLnBrk="0">
              <a:lnSpc>
                <a:spcPct val="90000"/>
              </a:lnSpc>
              <a:spcBef>
                <a:spcPts val="1600"/>
              </a:spcBef>
              <a:spcAft>
                <a:spcPts val="0"/>
              </a:spcAft>
              <a:buClrTx/>
              <a:buSzTx/>
              <a:buFontTx/>
              <a:buNone/>
              <a:tabLst/>
              <a:defRPr sz="7000" b="0" i="0" u="none" strike="noStrike" cap="none" spc="0" baseline="0">
                <a:solidFill>
                  <a:srgbClr val="D93E2B"/>
                </a:solidFill>
                <a:uFillTx/>
                <a:latin typeface="+mn-lt"/>
                <a:ea typeface="+mn-ea"/>
                <a:cs typeface="+mn-cs"/>
                <a:sym typeface="Bodoni SvtyTwo ITC TT-Book"/>
              </a:defRPr>
            </a:lvl9pPr>
          </a:lstStyle>
          <a:p>
            <a:pPr hangingPunct="1"/>
            <a:r>
              <a:rPr lang="de-DE" b="1" dirty="0"/>
              <a:t>Sollen wir so </a:t>
            </a:r>
            <a:r>
              <a:rPr lang="de-DE" b="1" dirty="0" smtClean="0"/>
              <a:t>weitermachen</a:t>
            </a:r>
            <a:r>
              <a:rPr lang="de-DE" b="1" dirty="0"/>
              <a:t>? </a:t>
            </a:r>
          </a:p>
        </p:txBody>
      </p:sp>
    </p:spTree>
    <p:extLst>
      <p:ext uri="{BB962C8B-B14F-4D97-AF65-F5344CB8AC3E}">
        <p14:creationId xmlns:p14="http://schemas.microsoft.com/office/powerpoint/2010/main" val="3313376625"/>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0" y="594001"/>
            <a:ext cx="13004800" cy="2560284"/>
          </a:xfrm>
          <a:prstGeom prst="rect">
            <a:avLst/>
          </a:prstGeom>
          <a:solidFill>
            <a:srgbClr val="CCE1DF"/>
          </a:solidFill>
        </p:spPr>
        <p:txBody>
          <a:bodyPr wrap="square" lIns="130046" tIns="65023" rIns="130046" bIns="65023" rtlCol="0">
            <a:noAutofit/>
          </a:bodyPr>
          <a:lstStyle/>
          <a:p>
            <a:endParaRPr lang="de-DE" sz="5100" b="1" dirty="0">
              <a:latin typeface="Arial" panose="020B0604020202020204" pitchFamily="34" charset="0"/>
              <a:cs typeface="Arial" panose="020B0604020202020204" pitchFamily="34" charset="0"/>
            </a:endParaRPr>
          </a:p>
          <a:p>
            <a:r>
              <a:rPr lang="de-DE" sz="5100" b="1" dirty="0">
                <a:latin typeface="Arial" panose="020B0604020202020204" pitchFamily="34" charset="0"/>
                <a:cs typeface="Arial" panose="020B0604020202020204" pitchFamily="34" charset="0"/>
              </a:rPr>
              <a:t>	Impressum</a:t>
            </a:r>
          </a:p>
        </p:txBody>
      </p:sp>
      <p:sp>
        <p:nvSpPr>
          <p:cNvPr id="5" name="Textfeld 4"/>
          <p:cNvSpPr txBox="1"/>
          <p:nvPr/>
        </p:nvSpPr>
        <p:spPr>
          <a:xfrm>
            <a:off x="3711619" y="3503049"/>
            <a:ext cx="8909790" cy="1575817"/>
          </a:xfrm>
          <a:prstGeom prst="rect">
            <a:avLst/>
          </a:prstGeom>
          <a:noFill/>
        </p:spPr>
        <p:txBody>
          <a:bodyPr wrap="square" lIns="130046" tIns="65023" rIns="130046" bIns="65023" rtlCol="0">
            <a:spAutoFit/>
          </a:bodyPr>
          <a:lstStyle/>
          <a:p>
            <a:pPr algn="l"/>
            <a:r>
              <a:rPr lang="de-DE" sz="3400" dirty="0">
                <a:latin typeface="Georgia" panose="02040502050405020303" pitchFamily="18" charset="0"/>
              </a:rPr>
              <a:t>Ein Bildungsmaterial von NETZ e.V.</a:t>
            </a:r>
          </a:p>
          <a:p>
            <a:pPr algn="l"/>
            <a:r>
              <a:rPr lang="de-DE" sz="3400" b="1" dirty="0">
                <a:latin typeface="Georgia" panose="02040502050405020303" pitchFamily="18" charset="0"/>
                <a:hlinkClick r:id="rId3"/>
              </a:rPr>
              <a:t>www.bangladesch.org/bildungsheft</a:t>
            </a:r>
            <a:endParaRPr lang="de-DE" sz="3400" b="1" dirty="0">
              <a:latin typeface="Georgia" panose="02040502050405020303" pitchFamily="18" charset="0"/>
            </a:endParaRPr>
          </a:p>
          <a:p>
            <a:endParaRPr lang="de-DE" dirty="0"/>
          </a:p>
        </p:txBody>
      </p:sp>
      <p:pic>
        <p:nvPicPr>
          <p:cNvPr id="6" name="image.png" descr="image.png"/>
          <p:cNvPicPr>
            <a:picLocks noChangeAspect="1"/>
          </p:cNvPicPr>
          <p:nvPr/>
        </p:nvPicPr>
        <p:blipFill>
          <a:blip r:embed="rId4"/>
          <a:stretch>
            <a:fillRect/>
          </a:stretch>
        </p:blipFill>
        <p:spPr>
          <a:xfrm>
            <a:off x="578359" y="3503051"/>
            <a:ext cx="2765106" cy="1344471"/>
          </a:xfrm>
          <a:prstGeom prst="rect">
            <a:avLst/>
          </a:prstGeom>
          <a:ln w="12700">
            <a:miter lim="400000"/>
          </a:ln>
        </p:spPr>
      </p:pic>
      <p:sp>
        <p:nvSpPr>
          <p:cNvPr id="7" name="Textfeld 6"/>
          <p:cNvSpPr txBox="1"/>
          <p:nvPr/>
        </p:nvSpPr>
        <p:spPr>
          <a:xfrm>
            <a:off x="3736545" y="5078866"/>
            <a:ext cx="9319435" cy="1838453"/>
          </a:xfrm>
          <a:prstGeom prst="rect">
            <a:avLst/>
          </a:prstGeom>
          <a:noFill/>
        </p:spPr>
        <p:txBody>
          <a:bodyPr wrap="square" lIns="130046" tIns="65023" rIns="130046" bIns="65023" rtlCol="0">
            <a:spAutoFit/>
          </a:bodyPr>
          <a:lstStyle/>
          <a:p>
            <a:pPr algn="l"/>
            <a:r>
              <a:rPr lang="de-DE" sz="2800" dirty="0"/>
              <a:t>Spendenkonto</a:t>
            </a:r>
          </a:p>
          <a:p>
            <a:pPr algn="l"/>
            <a:r>
              <a:rPr lang="de-DE" sz="2800" dirty="0"/>
              <a:t>IBAN DE82 513 900 0000 0000 6262</a:t>
            </a:r>
          </a:p>
          <a:p>
            <a:pPr algn="l"/>
            <a:r>
              <a:rPr lang="de-DE" sz="2800" dirty="0"/>
              <a:t>BIC VB MH DE 5F </a:t>
            </a:r>
          </a:p>
          <a:p>
            <a:endParaRPr lang="de-DE" dirty="0"/>
          </a:p>
        </p:txBody>
      </p:sp>
      <p:sp>
        <p:nvSpPr>
          <p:cNvPr id="8" name="Textfeld 7"/>
          <p:cNvSpPr txBox="1"/>
          <p:nvPr/>
        </p:nvSpPr>
        <p:spPr>
          <a:xfrm>
            <a:off x="3736545" y="6917319"/>
            <a:ext cx="8295322" cy="1838453"/>
          </a:xfrm>
          <a:prstGeom prst="rect">
            <a:avLst/>
          </a:prstGeom>
          <a:noFill/>
        </p:spPr>
        <p:txBody>
          <a:bodyPr wrap="square" lIns="130046" tIns="65023" rIns="130046" bIns="65023" rtlCol="0">
            <a:spAutoFit/>
          </a:bodyPr>
          <a:lstStyle/>
          <a:p>
            <a:pPr algn="l"/>
            <a:r>
              <a:rPr lang="de-DE" sz="2800" dirty="0">
                <a:latin typeface="Georgia" panose="02040502050405020303" pitchFamily="18" charset="0"/>
              </a:rPr>
              <a:t>Dieses </a:t>
            </a:r>
            <a:r>
              <a:rPr lang="de-DE" sz="2800" dirty="0" smtClean="0">
                <a:latin typeface="Georgia" panose="02040502050405020303" pitchFamily="18" charset="0"/>
              </a:rPr>
              <a:t>PowerPoint </a:t>
            </a:r>
            <a:r>
              <a:rPr lang="de-DE" sz="2800" dirty="0">
                <a:latin typeface="Georgia" panose="02040502050405020303" pitchFamily="18" charset="0"/>
              </a:rPr>
              <a:t>ist Teil der </a:t>
            </a:r>
            <a:r>
              <a:rPr lang="de-DE" sz="2800" dirty="0" smtClean="0">
                <a:latin typeface="Georgia" panose="02040502050405020303" pitchFamily="18" charset="0"/>
              </a:rPr>
              <a:t>Methodensammlung: </a:t>
            </a:r>
            <a:r>
              <a:rPr lang="de-DE" sz="2800" dirty="0">
                <a:latin typeface="Georgia" panose="02040502050405020303" pitchFamily="18" charset="0"/>
              </a:rPr>
              <a:t/>
            </a:r>
            <a:br>
              <a:rPr lang="de-DE" sz="2800" dirty="0">
                <a:latin typeface="Georgia" panose="02040502050405020303" pitchFamily="18" charset="0"/>
              </a:rPr>
            </a:br>
            <a:r>
              <a:rPr lang="de-DE" sz="2800" b="1" dirty="0">
                <a:latin typeface="Georgia" panose="02040502050405020303" pitchFamily="18" charset="0"/>
              </a:rPr>
              <a:t>Klima und Gerechtigkeit</a:t>
            </a:r>
          </a:p>
          <a:p>
            <a:endParaRPr lang="de-DE" dirty="0"/>
          </a:p>
        </p:txBody>
      </p:sp>
      <p:pic>
        <p:nvPicPr>
          <p:cNvPr id="11" name="Grafik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179031" y="269149"/>
            <a:ext cx="2160818" cy="649705"/>
          </a:xfrm>
          <a:prstGeom prst="rect">
            <a:avLst/>
          </a:prstGeom>
        </p:spPr>
      </p:pic>
    </p:spTree>
    <p:extLst>
      <p:ext uri="{BB962C8B-B14F-4D97-AF65-F5344CB8AC3E}">
        <p14:creationId xmlns:p14="http://schemas.microsoft.com/office/powerpoint/2010/main" val="17055131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0" y="628328"/>
            <a:ext cx="13004800" cy="2560284"/>
          </a:xfrm>
          <a:prstGeom prst="rect">
            <a:avLst/>
          </a:prstGeom>
          <a:solidFill>
            <a:srgbClr val="CCE1DF"/>
          </a:solidFill>
        </p:spPr>
        <p:txBody>
          <a:bodyPr wrap="square" lIns="130046" tIns="65023" rIns="130046" bIns="65023" rtlCol="0">
            <a:noAutofit/>
          </a:bodyPr>
          <a:lstStyle/>
          <a:p>
            <a:endParaRPr lang="de-DE" sz="5100" b="1" dirty="0">
              <a:latin typeface="Arial" panose="020B0604020202020204" pitchFamily="34" charset="0"/>
              <a:cs typeface="Arial" panose="020B0604020202020204" pitchFamily="34" charset="0"/>
            </a:endParaRPr>
          </a:p>
          <a:p>
            <a:r>
              <a:rPr lang="de-DE" sz="5100" b="1" dirty="0">
                <a:latin typeface="Arial" panose="020B0604020202020204" pitchFamily="34" charset="0"/>
                <a:cs typeface="Arial" panose="020B0604020202020204" pitchFamily="34" charset="0"/>
              </a:rPr>
              <a:t>	Bildnachweis</a:t>
            </a:r>
          </a:p>
        </p:txBody>
      </p:sp>
      <p:pic>
        <p:nvPicPr>
          <p:cNvPr id="5" name="Grafi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96441" y="443032"/>
            <a:ext cx="2160818" cy="649705"/>
          </a:xfrm>
          <a:prstGeom prst="rect">
            <a:avLst/>
          </a:prstGeom>
        </p:spPr>
      </p:pic>
      <p:sp>
        <p:nvSpPr>
          <p:cNvPr id="2" name="Textfeld 1"/>
          <p:cNvSpPr txBox="1"/>
          <p:nvPr/>
        </p:nvSpPr>
        <p:spPr>
          <a:xfrm>
            <a:off x="216011" y="3166406"/>
            <a:ext cx="12803849" cy="7148622"/>
          </a:xfrm>
          <a:prstGeom prst="rect">
            <a:avLst/>
          </a:prstGeom>
          <a:noFill/>
        </p:spPr>
        <p:txBody>
          <a:bodyPr wrap="square" lIns="130046" tIns="65023" rIns="130046" bIns="65023" rtlCol="0">
            <a:spAutoFit/>
          </a:bodyPr>
          <a:lstStyle/>
          <a:p>
            <a:pPr algn="l"/>
            <a:r>
              <a:rPr lang="de-DE" dirty="0">
                <a:solidFill>
                  <a:schemeClr val="tx1"/>
                </a:solidFill>
              </a:rPr>
              <a:t>Folie 2/3: Tobias </a:t>
            </a:r>
            <a:r>
              <a:rPr lang="de-DE" dirty="0" err="1">
                <a:solidFill>
                  <a:schemeClr val="tx1"/>
                </a:solidFill>
              </a:rPr>
              <a:t>Möritz</a:t>
            </a:r>
            <a:r>
              <a:rPr lang="de-DE" dirty="0">
                <a:solidFill>
                  <a:schemeClr val="tx1"/>
                </a:solidFill>
              </a:rPr>
              <a:t> </a:t>
            </a:r>
            <a:r>
              <a:rPr lang="de-DE" kern="1200" dirty="0">
                <a:solidFill>
                  <a:schemeClr val="tx1"/>
                </a:solidFill>
              </a:rPr>
              <a:t>[https://commons.wikimedia.org/wiki/File:31.05.2019_-_FFF_Die-In-Demo_(48453948102).jpg; Letzter Aufruf: 07.07.2020]</a:t>
            </a:r>
            <a:br>
              <a:rPr lang="de-DE" kern="1200" dirty="0">
                <a:solidFill>
                  <a:schemeClr val="tx1"/>
                </a:solidFill>
              </a:rPr>
            </a:br>
            <a:r>
              <a:rPr lang="de-DE" dirty="0">
                <a:solidFill>
                  <a:schemeClr val="tx1"/>
                </a:solidFill>
              </a:rPr>
              <a:t>Folie 4/5: Igor </a:t>
            </a:r>
            <a:r>
              <a:rPr lang="de-DE" dirty="0" err="1">
                <a:solidFill>
                  <a:schemeClr val="tx1"/>
                </a:solidFill>
              </a:rPr>
              <a:t>Jefimovs</a:t>
            </a:r>
            <a:r>
              <a:rPr lang="de-DE" dirty="0">
                <a:solidFill>
                  <a:schemeClr val="tx1"/>
                </a:solidFill>
              </a:rPr>
              <a:t> </a:t>
            </a:r>
            <a:r>
              <a:rPr lang="de-DE" kern="1200" dirty="0">
                <a:solidFill>
                  <a:schemeClr val="tx1"/>
                </a:solidFill>
              </a:rPr>
              <a:t>[https://commons.wikimedia.org/wiki/File:Smog_over_Almaty.jpg; Letzter Aufruf: 14.07.2020]</a:t>
            </a:r>
          </a:p>
          <a:p>
            <a:pPr algn="l"/>
            <a:r>
              <a:rPr lang="de-DE" dirty="0">
                <a:solidFill>
                  <a:schemeClr val="tx1"/>
                </a:solidFill>
              </a:rPr>
              <a:t>Folie 6/7: </a:t>
            </a:r>
            <a:r>
              <a:rPr lang="de-DE" dirty="0" err="1">
                <a:solidFill>
                  <a:schemeClr val="tx1"/>
                </a:solidFill>
              </a:rPr>
              <a:t>Jivee</a:t>
            </a:r>
            <a:r>
              <a:rPr lang="de-DE" dirty="0">
                <a:solidFill>
                  <a:schemeClr val="tx1"/>
                </a:solidFill>
              </a:rPr>
              <a:t> Blau [https://commons.wikimedia.org/wiki/File:Worms-_Flo%C3%9Fhafenstra%C3%9Fe-_Bushaltestelle_Naturfreundehaus_(bei_Hochwasser_in_Mitteleuropa_2013)_3.6.2013.JPG; Letzter Aufruf: 14.07.2020] </a:t>
            </a:r>
            <a:br>
              <a:rPr lang="de-DE" dirty="0">
                <a:solidFill>
                  <a:schemeClr val="tx1"/>
                </a:solidFill>
              </a:rPr>
            </a:br>
            <a:r>
              <a:rPr lang="de-DE" dirty="0">
                <a:solidFill>
                  <a:schemeClr val="tx1"/>
                </a:solidFill>
              </a:rPr>
              <a:t>Folie 8/9: CSIRO </a:t>
            </a:r>
            <a:r>
              <a:rPr lang="de-DE" kern="1200" dirty="0">
                <a:solidFill>
                  <a:schemeClr val="tx1"/>
                </a:solidFill>
              </a:rPr>
              <a:t>[</a:t>
            </a:r>
            <a:r>
              <a:rPr lang="de-DE" dirty="0">
                <a:solidFill>
                  <a:schemeClr val="tx1"/>
                </a:solidFill>
              </a:rPr>
              <a:t>https://commons.wikimedia.org/wiki/File:CSIRO_ScienceImage_429_Drought_Effected_Landscape.jpg</a:t>
            </a:r>
            <a:r>
              <a:rPr lang="de-DE" kern="1200" dirty="0">
                <a:solidFill>
                  <a:schemeClr val="tx1"/>
                </a:solidFill>
              </a:rPr>
              <a:t>; Letzter Aufruf: 14.07.2020]</a:t>
            </a:r>
            <a:br>
              <a:rPr lang="de-DE" kern="1200" dirty="0">
                <a:solidFill>
                  <a:schemeClr val="tx1"/>
                </a:solidFill>
              </a:rPr>
            </a:br>
            <a:r>
              <a:rPr lang="de-DE" dirty="0">
                <a:solidFill>
                  <a:schemeClr val="tx1"/>
                </a:solidFill>
              </a:rPr>
              <a:t>Folie 10/11: : Kurt Seebauer [https://commons.wikimedia.org/wiki/File:Bayerischer_wald_kahlgefressen.jpg; Letzter Aufruf: 07.07.2020] </a:t>
            </a:r>
            <a:br>
              <a:rPr lang="de-DE" dirty="0">
                <a:solidFill>
                  <a:schemeClr val="tx1"/>
                </a:solidFill>
              </a:rPr>
            </a:br>
            <a:r>
              <a:rPr lang="de-DE" dirty="0">
                <a:solidFill>
                  <a:schemeClr val="tx1"/>
                </a:solidFill>
              </a:rPr>
              <a:t>Folie 12/13: Arnaud BOUISSOU </a:t>
            </a:r>
            <a:r>
              <a:rPr lang="de-DE" kern="1200" dirty="0">
                <a:solidFill>
                  <a:schemeClr val="tx1"/>
                </a:solidFill>
              </a:rPr>
              <a:t>[</a:t>
            </a:r>
            <a:r>
              <a:rPr lang="de-DE" dirty="0">
                <a:solidFill>
                  <a:schemeClr val="tx1"/>
                </a:solidFill>
              </a:rPr>
              <a:t>https://www.flickr.com/photos/cop21/23595388112</a:t>
            </a:r>
            <a:r>
              <a:rPr lang="de-DE" kern="1200" dirty="0">
                <a:solidFill>
                  <a:schemeClr val="tx1"/>
                </a:solidFill>
              </a:rPr>
              <a:t>; Letzter Aufruf: 14.07.2020]</a:t>
            </a:r>
            <a:br>
              <a:rPr lang="de-DE" kern="1200" dirty="0">
                <a:solidFill>
                  <a:schemeClr val="tx1"/>
                </a:solidFill>
              </a:rPr>
            </a:br>
            <a:r>
              <a:rPr lang="de-DE" dirty="0"/>
              <a:t/>
            </a:r>
            <a:br>
              <a:rPr lang="de-DE" dirty="0"/>
            </a:br>
            <a:r>
              <a:rPr lang="de-DE" dirty="0"/>
              <a:t/>
            </a:r>
            <a:br>
              <a:rPr lang="de-DE" dirty="0"/>
            </a:br>
            <a:endParaRPr lang="de-DE" dirty="0"/>
          </a:p>
        </p:txBody>
      </p:sp>
    </p:spTree>
    <p:extLst>
      <p:ext uri="{BB962C8B-B14F-4D97-AF65-F5344CB8AC3E}">
        <p14:creationId xmlns:p14="http://schemas.microsoft.com/office/powerpoint/2010/main" val="42018587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0" y="556320"/>
            <a:ext cx="13004800" cy="2560284"/>
          </a:xfrm>
          <a:prstGeom prst="rect">
            <a:avLst/>
          </a:prstGeom>
          <a:solidFill>
            <a:srgbClr val="CCE1DF"/>
          </a:solidFill>
        </p:spPr>
        <p:txBody>
          <a:bodyPr wrap="square" lIns="130046" tIns="65023" rIns="130046" bIns="65023" rtlCol="0">
            <a:noAutofit/>
          </a:bodyPr>
          <a:lstStyle/>
          <a:p>
            <a:endParaRPr lang="de-DE" sz="5100" b="1" dirty="0">
              <a:latin typeface="Arial" panose="020B0604020202020204" pitchFamily="34" charset="0"/>
              <a:cs typeface="Arial" panose="020B0604020202020204" pitchFamily="34" charset="0"/>
            </a:endParaRPr>
          </a:p>
          <a:p>
            <a:r>
              <a:rPr lang="de-DE" sz="5100" b="1" dirty="0">
                <a:latin typeface="Arial" panose="020B0604020202020204" pitchFamily="34" charset="0"/>
                <a:cs typeface="Arial" panose="020B0604020202020204" pitchFamily="34" charset="0"/>
              </a:rPr>
              <a:t>	Bildnachweis</a:t>
            </a:r>
          </a:p>
        </p:txBody>
      </p:sp>
      <p:pic>
        <p:nvPicPr>
          <p:cNvPr id="5" name="Grafik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96441" y="443032"/>
            <a:ext cx="2160818" cy="649705"/>
          </a:xfrm>
          <a:prstGeom prst="rect">
            <a:avLst/>
          </a:prstGeom>
        </p:spPr>
      </p:pic>
      <p:sp>
        <p:nvSpPr>
          <p:cNvPr id="2" name="Textfeld 1"/>
          <p:cNvSpPr txBox="1"/>
          <p:nvPr/>
        </p:nvSpPr>
        <p:spPr>
          <a:xfrm>
            <a:off x="200951" y="3545453"/>
            <a:ext cx="12803849" cy="4932630"/>
          </a:xfrm>
          <a:prstGeom prst="rect">
            <a:avLst/>
          </a:prstGeom>
          <a:noFill/>
        </p:spPr>
        <p:txBody>
          <a:bodyPr wrap="square" lIns="130046" tIns="65023" rIns="130046" bIns="65023" rtlCol="0">
            <a:spAutoFit/>
          </a:bodyPr>
          <a:lstStyle/>
          <a:p>
            <a:pPr algn="l"/>
            <a:r>
              <a:rPr lang="de-DE" dirty="0"/>
              <a:t>Folie 14/15: </a:t>
            </a:r>
            <a:r>
              <a:rPr lang="de-DE" dirty="0" err="1"/>
              <a:t>Pxfuel</a:t>
            </a:r>
            <a:r>
              <a:rPr lang="de-DE" dirty="0"/>
              <a:t> </a:t>
            </a:r>
            <a:r>
              <a:rPr lang="de-DE" kern="1200" dirty="0">
                <a:solidFill>
                  <a:schemeClr val="tx1"/>
                </a:solidFill>
              </a:rPr>
              <a:t>[https://www.pxfuel.com/en/free-photo-xnvjm; Letzter Aufruf: 07.07.2020]</a:t>
            </a:r>
          </a:p>
          <a:p>
            <a:pPr algn="l"/>
            <a:r>
              <a:rPr lang="de-DE" dirty="0"/>
              <a:t>Folie 16/17: </a:t>
            </a:r>
            <a:r>
              <a:rPr lang="de-DE" kern="1200" dirty="0" err="1">
                <a:solidFill>
                  <a:schemeClr val="tx1"/>
                </a:solidFill>
              </a:rPr>
              <a:t>Prezydencja</a:t>
            </a:r>
            <a:r>
              <a:rPr lang="de-DE" kern="1200" dirty="0">
                <a:solidFill>
                  <a:schemeClr val="tx1"/>
                </a:solidFill>
              </a:rPr>
              <a:t> COP24 [https://commons.wikimedia.org/wiki/File:Prezydent_COP24_Micha%C5%82_Kurtyka_po_przyj%C4%99ciu_Katowice_Rulebook.jpg; Letzter Aufruf: 07.07.2020]</a:t>
            </a:r>
          </a:p>
          <a:p>
            <a:pPr algn="l"/>
            <a:r>
              <a:rPr lang="de-DE" dirty="0"/>
              <a:t>Folie 18/19 Colin Behrens </a:t>
            </a:r>
            <a:r>
              <a:rPr lang="de-DE" kern="1200" dirty="0">
                <a:solidFill>
                  <a:schemeClr val="tx1"/>
                </a:solidFill>
              </a:rPr>
              <a:t>[</a:t>
            </a:r>
            <a:r>
              <a:rPr lang="de-DE" dirty="0"/>
              <a:t>https://pixabay.com/de/users/colin00b-346653/?utm_source</a:t>
            </a:r>
            <a:r>
              <a:rPr lang="de-DE" kern="1200" dirty="0">
                <a:solidFill>
                  <a:schemeClr val="tx1"/>
                </a:solidFill>
              </a:rPr>
              <a:t>; Letzter Aufruf: 14.07.2020]</a:t>
            </a:r>
            <a:br>
              <a:rPr lang="de-DE" kern="1200" dirty="0">
                <a:solidFill>
                  <a:schemeClr val="tx1"/>
                </a:solidFill>
              </a:rPr>
            </a:br>
            <a:r>
              <a:rPr lang="de-DE" dirty="0"/>
              <a:t>Folie 20/21:TUBS [https://de.wikipedia.org/wiki/Datei:Europe_on_the_globe_(red).svg;</a:t>
            </a:r>
            <a:r>
              <a:rPr lang="en-US" dirty="0"/>
              <a:t> </a:t>
            </a:r>
            <a:r>
              <a:rPr lang="en-US" dirty="0" err="1"/>
              <a:t>Letzter</a:t>
            </a:r>
            <a:r>
              <a:rPr lang="en-US" dirty="0"/>
              <a:t> </a:t>
            </a:r>
            <a:r>
              <a:rPr lang="en-US" dirty="0" err="1"/>
              <a:t>Aufruf</a:t>
            </a:r>
            <a:r>
              <a:rPr lang="en-US" dirty="0"/>
              <a:t>: 14.07.2020]</a:t>
            </a:r>
            <a:endParaRPr lang="de-DE" dirty="0"/>
          </a:p>
          <a:p>
            <a:pPr algn="l"/>
            <a:r>
              <a:rPr lang="de-DE" dirty="0"/>
              <a:t>Folie 22/23: TUBS [https://de.wikipedia.org/wiki/Datei:Asia_on_the_globe_(white-red).svg; </a:t>
            </a:r>
            <a:r>
              <a:rPr lang="en-US" dirty="0" err="1"/>
              <a:t>Letzter</a:t>
            </a:r>
            <a:r>
              <a:rPr lang="en-US" dirty="0"/>
              <a:t> </a:t>
            </a:r>
            <a:r>
              <a:rPr lang="en-US" dirty="0" err="1"/>
              <a:t>Aufruf</a:t>
            </a:r>
            <a:r>
              <a:rPr lang="en-US" dirty="0"/>
              <a:t>: 14.07.2020]</a:t>
            </a:r>
            <a:r>
              <a:rPr lang="de-DE" dirty="0"/>
              <a:t/>
            </a:r>
            <a:br>
              <a:rPr lang="de-DE" dirty="0"/>
            </a:br>
            <a:r>
              <a:rPr lang="de-DE" dirty="0"/>
              <a:t/>
            </a:r>
            <a:br>
              <a:rPr lang="de-DE" dirty="0"/>
            </a:br>
            <a:r>
              <a:rPr lang="de-DE" dirty="0"/>
              <a:t/>
            </a:r>
            <a:br>
              <a:rPr lang="de-DE" dirty="0"/>
            </a:br>
            <a:endParaRPr lang="de-DE" dirty="0"/>
          </a:p>
        </p:txBody>
      </p:sp>
    </p:spTree>
    <p:extLst>
      <p:ext uri="{BB962C8B-B14F-4D97-AF65-F5344CB8AC3E}">
        <p14:creationId xmlns:p14="http://schemas.microsoft.com/office/powerpoint/2010/main" val="36632629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17164" y="4876800"/>
            <a:ext cx="13116632" cy="3481987"/>
          </a:xfrm>
          <a:prstGeom prst="rect">
            <a:avLst/>
          </a:prstGeom>
          <a:solidFill>
            <a:srgbClr val="CCE1DF"/>
          </a:solidFill>
        </p:spPr>
        <p:txBody>
          <a:bodyPr wrap="square" lIns="130046" tIns="65023" rIns="130046" bIns="65023" rtlCol="0">
            <a:noAutofit/>
          </a:bodyPr>
          <a:lstStyle/>
          <a:p>
            <a:endParaRPr lang="de-DE" sz="5100" b="1" dirty="0">
              <a:latin typeface="Arial" panose="020B0604020202020204" pitchFamily="34" charset="0"/>
              <a:cs typeface="Arial" panose="020B0604020202020204" pitchFamily="34" charset="0"/>
            </a:endParaRPr>
          </a:p>
        </p:txBody>
      </p:sp>
      <p:pic>
        <p:nvPicPr>
          <p:cNvPr id="3" name="Grafik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5028" y="5553834"/>
            <a:ext cx="4363740" cy="2035108"/>
          </a:xfrm>
          <a:prstGeom prst="rect">
            <a:avLst/>
          </a:prstGeom>
        </p:spPr>
      </p:pic>
      <p:sp>
        <p:nvSpPr>
          <p:cNvPr id="2" name="Textfeld 1"/>
          <p:cNvSpPr txBox="1"/>
          <p:nvPr/>
        </p:nvSpPr>
        <p:spPr>
          <a:xfrm>
            <a:off x="4688768" y="4903278"/>
            <a:ext cx="8309786" cy="1400725"/>
          </a:xfrm>
          <a:prstGeom prst="rect">
            <a:avLst/>
          </a:prstGeom>
          <a:noFill/>
        </p:spPr>
        <p:txBody>
          <a:bodyPr wrap="square" lIns="130046" tIns="65023" rIns="130046" bIns="65023" rtlCol="0">
            <a:spAutoFit/>
          </a:bodyPr>
          <a:lstStyle/>
          <a:p>
            <a:r>
              <a:rPr lang="de-DE" sz="2800" b="1" dirty="0"/>
              <a:t>Gefördert von Brot für die Welt und </a:t>
            </a:r>
          </a:p>
          <a:p>
            <a:r>
              <a:rPr lang="de-DE" sz="2800" b="1" dirty="0"/>
              <a:t>Engagement Global im Auftrag des BMZ</a:t>
            </a:r>
          </a:p>
          <a:p>
            <a:endParaRPr lang="de-DE" dirty="0"/>
          </a:p>
        </p:txBody>
      </p:sp>
      <p:sp>
        <p:nvSpPr>
          <p:cNvPr id="6" name="Textfeld 5"/>
          <p:cNvSpPr txBox="1"/>
          <p:nvPr/>
        </p:nvSpPr>
        <p:spPr>
          <a:xfrm>
            <a:off x="4925977" y="5845822"/>
            <a:ext cx="8054480" cy="2716639"/>
          </a:xfrm>
          <a:prstGeom prst="rect">
            <a:avLst/>
          </a:prstGeom>
          <a:noFill/>
        </p:spPr>
        <p:txBody>
          <a:bodyPr wrap="square" lIns="130046" tIns="65023" rIns="130046" bIns="65023" rtlCol="0">
            <a:spAutoFit/>
          </a:bodyPr>
          <a:lstStyle/>
          <a:p>
            <a:r>
              <a:rPr lang="de-DE" dirty="0"/>
              <a:t>Für den Inhalt dieser Publikation ist allein NETZ Partnerschaft für Entwicklung und Gerechtigkeit e.V. verantwortlich; die hier dargestellten Positionen geben nicht den Standpunkt von Engagement Global und dem Bundesministerium für wirtschaftliche Zusammenarbeit und Entwicklung wieder.</a:t>
            </a:r>
          </a:p>
          <a:p>
            <a:endParaRPr lang="de-DE" dirty="0"/>
          </a:p>
        </p:txBody>
      </p:sp>
    </p:spTree>
    <p:extLst>
      <p:ext uri="{BB962C8B-B14F-4D97-AF65-F5344CB8AC3E}">
        <p14:creationId xmlns:p14="http://schemas.microsoft.com/office/powerpoint/2010/main" val="40747085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 name="Klima und Gerechtigkeit"/>
          <p:cNvSpPr txBox="1">
            <a:spLocks noGrp="1"/>
          </p:cNvSpPr>
          <p:nvPr>
            <p:ph type="body" idx="13"/>
          </p:nvPr>
        </p:nvSpPr>
        <p:spPr>
          <a:prstGeom prst="rect">
            <a:avLst/>
          </a:prstGeom>
        </p:spPr>
        <p:txBody>
          <a:bodyPr/>
          <a:lstStyle/>
          <a:p>
            <a:r>
              <a:t>Klima und Gerechtigkeit</a:t>
            </a:r>
          </a:p>
        </p:txBody>
      </p:sp>
      <p:pic>
        <p:nvPicPr>
          <p:cNvPr id="145" name="Bild" descr="Bild"/>
          <p:cNvPicPr>
            <a:picLocks noGrp="1"/>
          </p:cNvPicPr>
          <p:nvPr>
            <p:ph type="pic" idx="14"/>
          </p:nvPr>
        </p:nvPicPr>
        <p:blipFill>
          <a:blip r:embed="rId2"/>
          <a:stretch>
            <a:fillRect/>
          </a:stretch>
        </p:blipFill>
        <p:spPr>
          <a:xfrm>
            <a:off x="6691219" y="558799"/>
            <a:ext cx="5842001" cy="8661401"/>
          </a:xfrm>
          <a:prstGeom prst="rect">
            <a:avLst/>
          </a:prstGeom>
        </p:spPr>
      </p:pic>
      <p:sp>
        <p:nvSpPr>
          <p:cNvPr id="146" name="Was wollen die?"/>
          <p:cNvSpPr txBox="1">
            <a:spLocks noGrp="1"/>
          </p:cNvSpPr>
          <p:nvPr>
            <p:ph type="title"/>
          </p:nvPr>
        </p:nvSpPr>
        <p:spPr>
          <a:prstGeom prst="rect">
            <a:avLst/>
          </a:prstGeom>
        </p:spPr>
        <p:txBody>
          <a:bodyPr/>
          <a:lstStyle>
            <a:lvl1pPr>
              <a:defRPr>
                <a:solidFill>
                  <a:schemeClr val="accent1">
                    <a:hueOff val="369196"/>
                    <a:satOff val="13972"/>
                    <a:lumOff val="-24493"/>
                  </a:schemeClr>
                </a:solidFill>
              </a:defRPr>
            </a:lvl1pPr>
          </a:lstStyle>
          <a:p>
            <a:r>
              <a:t>Was wollen die?</a:t>
            </a:r>
          </a:p>
        </p:txBody>
      </p:sp>
      <p:sp>
        <p:nvSpPr>
          <p:cNvPr id="147" name="A: Das Politik und Wirtschaft und wir alle Verantwortung übernehmen.…"/>
          <p:cNvSpPr txBox="1">
            <a:spLocks noGrp="1"/>
          </p:cNvSpPr>
          <p:nvPr>
            <p:ph type="body" sz="quarter" idx="1"/>
          </p:nvPr>
        </p:nvSpPr>
        <p:spPr>
          <a:prstGeom prst="rect">
            <a:avLst/>
          </a:prstGeom>
        </p:spPr>
        <p:txBody>
          <a:bodyPr/>
          <a:lstStyle/>
          <a:p>
            <a:pPr>
              <a:defRPr sz="3400">
                <a:solidFill>
                  <a:srgbClr val="008F00"/>
                </a:solidFill>
              </a:defRPr>
            </a:pPr>
            <a:r>
              <a:rPr b="1" dirty="0"/>
              <a:t>A: </a:t>
            </a:r>
            <a:r>
              <a:rPr dirty="0"/>
              <a:t>Das </a:t>
            </a:r>
            <a:r>
              <a:rPr dirty="0" err="1"/>
              <a:t>Politik</a:t>
            </a:r>
            <a:r>
              <a:rPr dirty="0"/>
              <a:t> und </a:t>
            </a:r>
            <a:r>
              <a:rPr dirty="0" err="1"/>
              <a:t>Wirtschaft</a:t>
            </a:r>
            <a:r>
              <a:rPr dirty="0"/>
              <a:t> und </a:t>
            </a:r>
            <a:r>
              <a:rPr dirty="0" err="1"/>
              <a:t>wir</a:t>
            </a:r>
            <a:r>
              <a:rPr dirty="0"/>
              <a:t> </a:t>
            </a:r>
            <a:r>
              <a:rPr dirty="0" err="1"/>
              <a:t>alle</a:t>
            </a:r>
            <a:r>
              <a:rPr dirty="0"/>
              <a:t> </a:t>
            </a:r>
            <a:r>
              <a:rPr dirty="0" err="1"/>
              <a:t>Verantwortung</a:t>
            </a:r>
            <a:r>
              <a:rPr dirty="0"/>
              <a:t> </a:t>
            </a:r>
            <a:r>
              <a:rPr dirty="0" err="1"/>
              <a:t>übernehmen</a:t>
            </a:r>
            <a:r>
              <a:rPr dirty="0"/>
              <a:t>.</a:t>
            </a:r>
          </a:p>
          <a:p>
            <a:pPr>
              <a:defRPr sz="3400"/>
            </a:pPr>
            <a:endParaRPr dirty="0"/>
          </a:p>
          <a:p>
            <a:pPr>
              <a:defRPr sz="3400"/>
            </a:pPr>
            <a:r>
              <a:rPr b="1" dirty="0"/>
              <a:t>B:</a:t>
            </a:r>
            <a:r>
              <a:rPr dirty="0"/>
              <a:t> </a:t>
            </a:r>
            <a:r>
              <a:rPr dirty="0" err="1"/>
              <a:t>Schule</a:t>
            </a:r>
            <a:r>
              <a:rPr dirty="0"/>
              <a:t> </a:t>
            </a:r>
            <a:r>
              <a:rPr dirty="0" err="1"/>
              <a:t>schwänzen</a:t>
            </a:r>
            <a:r>
              <a:rPr dirty="0"/>
              <a:t>.</a:t>
            </a:r>
          </a:p>
        </p:txBody>
      </p:sp>
      <p:pic>
        <p:nvPicPr>
          <p:cNvPr id="7" name="Bildplatzhalter 2"/>
          <p:cNvPicPr>
            <a:picLocks noChangeAspect="1"/>
          </p:cNvPicPr>
          <p:nvPr/>
        </p:nvPicPr>
        <p:blipFill>
          <a:blip r:embed="rId3">
            <a:extLst>
              <a:ext uri="{28A0092B-C50C-407E-A947-70E740481C1C}">
                <a14:useLocalDpi xmlns:a14="http://schemas.microsoft.com/office/drawing/2010/main" val="0"/>
              </a:ext>
            </a:extLst>
          </a:blip>
          <a:srcRect t="5960" b="5960"/>
          <a:stretch>
            <a:fillRect/>
          </a:stretch>
        </p:blipFill>
        <p:spPr>
          <a:xfrm>
            <a:off x="6286376" y="-22431"/>
            <a:ext cx="6718424" cy="9844707"/>
          </a:xfrm>
          <a:prstGeom prst="rect">
            <a:avLst/>
          </a:prstGeom>
          <a:ln w="9525">
            <a:round/>
          </a:ln>
          <a:extLst>
            <a:ext uri="{C572A759-6A51-4108-AA02-DFA0A04FC94B}">
              <ma14:wrappingTextBoxFlag xmlns="" xmlns:m="http://schemas.openxmlformats.org/officeDocument/2006/math" xmlns:a14="http://schemas.microsoft.com/office/drawing/2010/main" xmlns:ma14="http://schemas.microsoft.com/office/mac/drawingml/2011/main" val="1"/>
            </a:ext>
          </a:extLst>
        </p:spPr>
      </p:pic>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 name="Klima und Gerechtigkeit"/>
          <p:cNvSpPr txBox="1">
            <a:spLocks noGrp="1"/>
          </p:cNvSpPr>
          <p:nvPr>
            <p:ph type="body" idx="13"/>
          </p:nvPr>
        </p:nvSpPr>
        <p:spPr>
          <a:prstGeom prst="rect">
            <a:avLst/>
          </a:prstGeom>
        </p:spPr>
        <p:txBody>
          <a:bodyPr/>
          <a:lstStyle/>
          <a:p>
            <a:r>
              <a:t>Klima und Gerechtigkeit</a:t>
            </a:r>
          </a:p>
        </p:txBody>
      </p:sp>
      <p:sp>
        <p:nvSpPr>
          <p:cNvPr id="151" name="Was ist der Unterschied zwischen Klima und Wetter?"/>
          <p:cNvSpPr txBox="1">
            <a:spLocks noGrp="1"/>
          </p:cNvSpPr>
          <p:nvPr>
            <p:ph type="title"/>
          </p:nvPr>
        </p:nvSpPr>
        <p:spPr>
          <a:prstGeom prst="rect">
            <a:avLst/>
          </a:prstGeom>
        </p:spPr>
        <p:txBody>
          <a:bodyPr>
            <a:normAutofit/>
          </a:bodyPr>
          <a:lstStyle>
            <a:lvl1pPr defTabSz="473201">
              <a:spcBef>
                <a:spcPts val="1200"/>
              </a:spcBef>
              <a:defRPr sz="4536">
                <a:solidFill>
                  <a:schemeClr val="accent1">
                    <a:hueOff val="369196"/>
                    <a:satOff val="13972"/>
                    <a:lumOff val="-24493"/>
                  </a:schemeClr>
                </a:solidFill>
              </a:defRPr>
            </a:lvl1pPr>
          </a:lstStyle>
          <a:p>
            <a:r>
              <a:rPr lang="de-DE" dirty="0"/>
              <a:t>Was ist richtig?</a:t>
            </a:r>
            <a:endParaRPr dirty="0"/>
          </a:p>
        </p:txBody>
      </p:sp>
      <p:sp>
        <p:nvSpPr>
          <p:cNvPr id="152" name="A:…"/>
          <p:cNvSpPr txBox="1">
            <a:spLocks noGrp="1"/>
          </p:cNvSpPr>
          <p:nvPr>
            <p:ph type="body" sz="quarter" idx="1"/>
          </p:nvPr>
        </p:nvSpPr>
        <p:spPr>
          <a:prstGeom prst="rect">
            <a:avLst/>
          </a:prstGeom>
        </p:spPr>
        <p:txBody>
          <a:bodyPr>
            <a:normAutofit fontScale="92500" lnSpcReduction="10000"/>
          </a:bodyPr>
          <a:lstStyle/>
          <a:p>
            <a:pPr>
              <a:defRPr sz="3400"/>
            </a:pPr>
            <a:r>
              <a:rPr b="1" dirty="0"/>
              <a:t>A:</a:t>
            </a:r>
            <a:r>
              <a:rPr lang="de-DE" b="1" dirty="0"/>
              <a:t> </a:t>
            </a:r>
            <a:r>
              <a:rPr lang="de-DE" dirty="0"/>
              <a:t>Wetter ist der Zustand der Atmosphäre zu einem bestimmten Zeitpunkt an einem bestimmten Ort.</a:t>
            </a:r>
            <a:endParaRPr dirty="0"/>
          </a:p>
          <a:p>
            <a:pPr>
              <a:defRPr sz="3400"/>
            </a:pPr>
            <a:endParaRPr b="1" dirty="0"/>
          </a:p>
          <a:p>
            <a:pPr>
              <a:defRPr sz="3400"/>
            </a:pPr>
            <a:r>
              <a:rPr b="1" dirty="0"/>
              <a:t>B:</a:t>
            </a:r>
            <a:r>
              <a:rPr lang="de-DE" b="1" dirty="0"/>
              <a:t> </a:t>
            </a:r>
            <a:r>
              <a:rPr lang="de-DE" dirty="0"/>
              <a:t>Klima</a:t>
            </a:r>
            <a:r>
              <a:rPr lang="de-DE" b="1" dirty="0"/>
              <a:t> </a:t>
            </a:r>
            <a:r>
              <a:rPr lang="de-DE" dirty="0"/>
              <a:t>ist der Zustand der Atmosphäre zu einem bestimmten Zeitpunkt an einem bestimmten Ort.</a:t>
            </a:r>
          </a:p>
          <a:p>
            <a:pPr>
              <a:defRPr sz="3400"/>
            </a:pPr>
            <a:endParaRPr b="1" dirty="0"/>
          </a:p>
        </p:txBody>
      </p:sp>
      <p:pic>
        <p:nvPicPr>
          <p:cNvPr id="3" name="Bildplatzhalter 2"/>
          <p:cNvPicPr>
            <a:picLocks noGrp="1" noChangeAspect="1"/>
          </p:cNvPicPr>
          <p:nvPr>
            <p:ph type="pic" sz="half" idx="14"/>
          </p:nvPr>
        </p:nvPicPr>
        <p:blipFill>
          <a:blip r:embed="rId2">
            <a:extLst>
              <a:ext uri="{28A0092B-C50C-407E-A947-70E740481C1C}">
                <a14:useLocalDpi xmlns:a14="http://schemas.microsoft.com/office/drawing/2010/main" val="0"/>
              </a:ext>
            </a:extLst>
          </a:blip>
          <a:srcRect t="3569" b="3569"/>
          <a:stretch>
            <a:fillRect/>
          </a:stretch>
        </p:blipFill>
        <p:spPr>
          <a:xfrm>
            <a:off x="6352036" y="0"/>
            <a:ext cx="6652764" cy="9748493"/>
          </a:xfrm>
        </p:spPr>
      </p:pic>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 name="Klima und Gerechtigkeit"/>
          <p:cNvSpPr txBox="1">
            <a:spLocks noGrp="1"/>
          </p:cNvSpPr>
          <p:nvPr>
            <p:ph type="body" idx="13"/>
          </p:nvPr>
        </p:nvSpPr>
        <p:spPr>
          <a:prstGeom prst="rect">
            <a:avLst/>
          </a:prstGeom>
        </p:spPr>
        <p:txBody>
          <a:bodyPr/>
          <a:lstStyle/>
          <a:p>
            <a:r>
              <a:t>Klima und Gerechtigkeit</a:t>
            </a:r>
          </a:p>
        </p:txBody>
      </p:sp>
      <p:pic>
        <p:nvPicPr>
          <p:cNvPr id="150" name="Bild"/>
          <p:cNvPicPr>
            <a:picLocks noGrp="1"/>
          </p:cNvPicPr>
          <p:nvPr>
            <p:ph type="pic" idx="14"/>
          </p:nvPr>
        </p:nvPicPr>
        <p:blipFill>
          <a:blip r:embed="rId3">
            <a:extLst>
              <a:ext uri="{28A0092B-C50C-407E-A947-70E740481C1C}">
                <a14:useLocalDpi xmlns:a14="http://schemas.microsoft.com/office/drawing/2010/main" val="0"/>
              </a:ext>
            </a:extLst>
          </a:blip>
          <a:stretch>
            <a:fillRect/>
          </a:stretch>
        </p:blipFill>
        <p:spPr>
          <a:xfrm>
            <a:off x="6502400" y="124273"/>
            <a:ext cx="6502399" cy="9629328"/>
          </a:xfrm>
          <a:prstGeom prst="rect">
            <a:avLst/>
          </a:prstGeom>
        </p:spPr>
      </p:pic>
      <p:sp>
        <p:nvSpPr>
          <p:cNvPr id="151" name="Was ist der Unterschied zwischen Klima und Wetter?"/>
          <p:cNvSpPr txBox="1">
            <a:spLocks noGrp="1"/>
          </p:cNvSpPr>
          <p:nvPr>
            <p:ph type="title"/>
          </p:nvPr>
        </p:nvSpPr>
        <p:spPr>
          <a:prstGeom prst="rect">
            <a:avLst/>
          </a:prstGeom>
        </p:spPr>
        <p:txBody>
          <a:bodyPr>
            <a:normAutofit/>
          </a:bodyPr>
          <a:lstStyle>
            <a:lvl1pPr defTabSz="473201">
              <a:spcBef>
                <a:spcPts val="1200"/>
              </a:spcBef>
              <a:defRPr sz="4536">
                <a:solidFill>
                  <a:schemeClr val="accent1">
                    <a:hueOff val="369196"/>
                    <a:satOff val="13972"/>
                    <a:lumOff val="-24493"/>
                  </a:schemeClr>
                </a:solidFill>
              </a:defRPr>
            </a:lvl1pPr>
          </a:lstStyle>
          <a:p>
            <a:r>
              <a:rPr lang="de-DE" dirty="0"/>
              <a:t>Was ist richtig?</a:t>
            </a:r>
            <a:endParaRPr dirty="0"/>
          </a:p>
        </p:txBody>
      </p:sp>
      <p:sp>
        <p:nvSpPr>
          <p:cNvPr id="152" name="A:…"/>
          <p:cNvSpPr txBox="1">
            <a:spLocks noGrp="1"/>
          </p:cNvSpPr>
          <p:nvPr>
            <p:ph type="body" sz="quarter" idx="1"/>
          </p:nvPr>
        </p:nvSpPr>
        <p:spPr>
          <a:prstGeom prst="rect">
            <a:avLst/>
          </a:prstGeom>
        </p:spPr>
        <p:txBody>
          <a:bodyPr>
            <a:normAutofit fontScale="92500" lnSpcReduction="10000"/>
          </a:bodyPr>
          <a:lstStyle/>
          <a:p>
            <a:pPr>
              <a:defRPr sz="3400"/>
            </a:pPr>
            <a:r>
              <a:rPr b="1" dirty="0">
                <a:solidFill>
                  <a:srgbClr val="00B050"/>
                </a:solidFill>
              </a:rPr>
              <a:t>A:</a:t>
            </a:r>
            <a:r>
              <a:rPr lang="de-DE" b="1" dirty="0">
                <a:solidFill>
                  <a:srgbClr val="00B050"/>
                </a:solidFill>
              </a:rPr>
              <a:t> </a:t>
            </a:r>
            <a:r>
              <a:rPr lang="de-DE" dirty="0">
                <a:solidFill>
                  <a:srgbClr val="00B050"/>
                </a:solidFill>
              </a:rPr>
              <a:t>Wetter ist der Zustand der Atmosphäre zu einem bestimmten Zeitpunkt an einem bestimmten Ort.</a:t>
            </a:r>
            <a:endParaRPr dirty="0">
              <a:solidFill>
                <a:srgbClr val="00B050"/>
              </a:solidFill>
            </a:endParaRPr>
          </a:p>
          <a:p>
            <a:pPr>
              <a:defRPr sz="3400"/>
            </a:pPr>
            <a:endParaRPr b="1" dirty="0"/>
          </a:p>
          <a:p>
            <a:pPr>
              <a:defRPr sz="3400"/>
            </a:pPr>
            <a:r>
              <a:rPr b="1" dirty="0"/>
              <a:t>B:</a:t>
            </a:r>
            <a:r>
              <a:rPr lang="de-DE" b="1" dirty="0"/>
              <a:t> </a:t>
            </a:r>
            <a:r>
              <a:rPr lang="de-DE" dirty="0"/>
              <a:t>Klima</a:t>
            </a:r>
            <a:r>
              <a:rPr lang="de-DE" b="1" dirty="0"/>
              <a:t> </a:t>
            </a:r>
            <a:r>
              <a:rPr lang="de-DE" dirty="0"/>
              <a:t>ist der Zustand der Atmosphäre zu einem bestimmten Zeitpunkt an einem bestimmten Ort.</a:t>
            </a:r>
          </a:p>
          <a:p>
            <a:pPr>
              <a:defRPr sz="3400"/>
            </a:pPr>
            <a:endParaRPr b="1" dirty="0"/>
          </a:p>
        </p:txBody>
      </p:sp>
      <p:pic>
        <p:nvPicPr>
          <p:cNvPr id="6" name="Bildplatzhalter 2"/>
          <p:cNvPicPr>
            <a:picLocks noChangeAspect="1"/>
          </p:cNvPicPr>
          <p:nvPr/>
        </p:nvPicPr>
        <p:blipFill>
          <a:blip r:embed="rId4">
            <a:extLst>
              <a:ext uri="{28A0092B-C50C-407E-A947-70E740481C1C}">
                <a14:useLocalDpi xmlns:a14="http://schemas.microsoft.com/office/drawing/2010/main" val="0"/>
              </a:ext>
            </a:extLst>
          </a:blip>
          <a:srcRect t="3569" b="3569"/>
          <a:stretch>
            <a:fillRect/>
          </a:stretch>
        </p:blipFill>
        <p:spPr>
          <a:xfrm>
            <a:off x="6352036" y="0"/>
            <a:ext cx="6652764" cy="9748493"/>
          </a:xfrm>
          <a:prstGeom prst="rect">
            <a:avLst/>
          </a:prstGeom>
          <a:ln w="9525">
            <a:round/>
          </a:ln>
          <a:extLst>
            <a:ext uri="{C572A759-6A51-4108-AA02-DFA0A04FC94B}">
              <ma14:wrappingTextBoxFlag xmlns="" xmlns:m="http://schemas.openxmlformats.org/officeDocument/2006/math" xmlns:a14="http://schemas.microsoft.com/office/drawing/2010/main" xmlns:ma14="http://schemas.microsoft.com/office/mac/drawingml/2011/main" val="1"/>
            </a:ext>
          </a:extLst>
        </p:spPr>
      </p:pic>
    </p:spTree>
    <p:extLst>
      <p:ext uri="{BB962C8B-B14F-4D97-AF65-F5344CB8AC3E}">
        <p14:creationId xmlns:p14="http://schemas.microsoft.com/office/powerpoint/2010/main" val="3501567708"/>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Klima und Gerechtigkeit"/>
          <p:cNvSpPr txBox="1">
            <a:spLocks noGrp="1"/>
          </p:cNvSpPr>
          <p:nvPr>
            <p:ph type="body" idx="13"/>
          </p:nvPr>
        </p:nvSpPr>
        <p:spPr>
          <a:prstGeom prst="rect">
            <a:avLst/>
          </a:prstGeom>
        </p:spPr>
        <p:txBody>
          <a:bodyPr/>
          <a:lstStyle/>
          <a:p>
            <a:r>
              <a:t>Klima und Gerechtigkeit</a:t>
            </a:r>
          </a:p>
        </p:txBody>
      </p:sp>
      <p:sp>
        <p:nvSpPr>
          <p:cNvPr id="156" name="Was sind die Auswirkungen des Klimawandels?"/>
          <p:cNvSpPr txBox="1">
            <a:spLocks noGrp="1"/>
          </p:cNvSpPr>
          <p:nvPr>
            <p:ph type="title"/>
          </p:nvPr>
        </p:nvSpPr>
        <p:spPr>
          <a:prstGeom prst="rect">
            <a:avLst/>
          </a:prstGeom>
        </p:spPr>
        <p:txBody>
          <a:bodyPr/>
          <a:lstStyle>
            <a:lvl1pPr defTabSz="473201">
              <a:spcBef>
                <a:spcPts val="1200"/>
              </a:spcBef>
              <a:defRPr sz="4536">
                <a:solidFill>
                  <a:schemeClr val="accent1">
                    <a:hueOff val="369196"/>
                    <a:satOff val="13972"/>
                    <a:lumOff val="-24493"/>
                  </a:schemeClr>
                </a:solidFill>
              </a:defRPr>
            </a:lvl1pPr>
          </a:lstStyle>
          <a:p>
            <a:r>
              <a:t>Was sind die Auswirkungen des Klimawandels?</a:t>
            </a:r>
          </a:p>
        </p:txBody>
      </p:sp>
      <p:sp>
        <p:nvSpPr>
          <p:cNvPr id="157" name="A: Das Klima erwärmt sich.…"/>
          <p:cNvSpPr txBox="1">
            <a:spLocks noGrp="1"/>
          </p:cNvSpPr>
          <p:nvPr>
            <p:ph type="body" sz="quarter" idx="1"/>
          </p:nvPr>
        </p:nvSpPr>
        <p:spPr>
          <a:prstGeom prst="rect">
            <a:avLst/>
          </a:prstGeom>
        </p:spPr>
        <p:txBody>
          <a:bodyPr/>
          <a:lstStyle/>
          <a:p>
            <a:pPr>
              <a:defRPr sz="3300"/>
            </a:pPr>
            <a:r>
              <a:rPr b="1"/>
              <a:t>A:</a:t>
            </a:r>
            <a:r>
              <a:t> Das Klima erwärmt sich.</a:t>
            </a:r>
          </a:p>
          <a:p>
            <a:pPr>
              <a:defRPr sz="3300"/>
            </a:pPr>
            <a:endParaRPr/>
          </a:p>
          <a:p>
            <a:pPr>
              <a:defRPr sz="3300"/>
            </a:pPr>
            <a:r>
              <a:rPr b="1"/>
              <a:t>B: </a:t>
            </a:r>
            <a:r>
              <a:t>Wetterextreme nehmen zu.</a:t>
            </a:r>
          </a:p>
        </p:txBody>
      </p:sp>
      <p:sp>
        <p:nvSpPr>
          <p:cNvPr id="2" name="Bildplatzhalter 1"/>
          <p:cNvSpPr>
            <a:spLocks noGrp="1"/>
          </p:cNvSpPr>
          <p:nvPr>
            <p:ph type="pic" sz="half" idx="14"/>
          </p:nvPr>
        </p:nvSpPr>
        <p:spPr/>
      </p:sp>
      <p:pic>
        <p:nvPicPr>
          <p:cNvPr id="8" name="Bild"/>
          <p:cNvPicPr>
            <a:picLocks/>
          </p:cNvPicPr>
          <p:nvPr/>
        </p:nvPicPr>
        <p:blipFill>
          <a:blip r:embed="rId2">
            <a:extLst>
              <a:ext uri="{28A0092B-C50C-407E-A947-70E740481C1C}">
                <a14:useLocalDpi xmlns:a14="http://schemas.microsoft.com/office/drawing/2010/main" val="0"/>
              </a:ext>
            </a:extLst>
          </a:blip>
          <a:stretch>
            <a:fillRect/>
          </a:stretch>
        </p:blipFill>
        <p:spPr>
          <a:xfrm>
            <a:off x="6070352" y="56978"/>
            <a:ext cx="6928811" cy="9639645"/>
          </a:xfrm>
          <a:prstGeom prst="rect">
            <a:avLst/>
          </a:prstGeom>
          <a:ln w="9525">
            <a:round/>
          </a:ln>
          <a:extLst>
            <a:ext uri="{C572A759-6A51-4108-AA02-DFA0A04FC94B}">
              <ma14:wrappingTextBoxFlag xmlns="" xmlns:m="http://schemas.openxmlformats.org/officeDocument/2006/math" xmlns:a14="http://schemas.microsoft.com/office/drawing/2010/main" xmlns:ma14="http://schemas.microsoft.com/office/mac/drawingml/2011/main" val="1"/>
            </a:ext>
          </a:extLst>
        </p:spPr>
      </p:pic>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Klima und Gerechtigkeit"/>
          <p:cNvSpPr txBox="1">
            <a:spLocks noGrp="1"/>
          </p:cNvSpPr>
          <p:nvPr>
            <p:ph type="body" idx="13"/>
          </p:nvPr>
        </p:nvSpPr>
        <p:spPr>
          <a:prstGeom prst="rect">
            <a:avLst/>
          </a:prstGeom>
        </p:spPr>
        <p:txBody>
          <a:bodyPr/>
          <a:lstStyle/>
          <a:p>
            <a:r>
              <a:t>Klima und Gerechtigkeit</a:t>
            </a:r>
          </a:p>
        </p:txBody>
      </p:sp>
      <p:sp>
        <p:nvSpPr>
          <p:cNvPr id="161" name="Was sind die Auswirkungen des Klimawandels?"/>
          <p:cNvSpPr txBox="1">
            <a:spLocks noGrp="1"/>
          </p:cNvSpPr>
          <p:nvPr>
            <p:ph type="title"/>
          </p:nvPr>
        </p:nvSpPr>
        <p:spPr>
          <a:prstGeom prst="rect">
            <a:avLst/>
          </a:prstGeom>
        </p:spPr>
        <p:txBody>
          <a:bodyPr/>
          <a:lstStyle>
            <a:lvl1pPr defTabSz="473201">
              <a:spcBef>
                <a:spcPts val="1200"/>
              </a:spcBef>
              <a:defRPr sz="4536">
                <a:solidFill>
                  <a:schemeClr val="accent1">
                    <a:hueOff val="369196"/>
                    <a:satOff val="13972"/>
                    <a:lumOff val="-24493"/>
                  </a:schemeClr>
                </a:solidFill>
              </a:defRPr>
            </a:lvl1pPr>
          </a:lstStyle>
          <a:p>
            <a:r>
              <a:t>Was sind die Auswirkungen des Klimawandels?</a:t>
            </a:r>
          </a:p>
        </p:txBody>
      </p:sp>
      <p:sp>
        <p:nvSpPr>
          <p:cNvPr id="162" name="A: Das Klima erwärmt sich.…"/>
          <p:cNvSpPr txBox="1">
            <a:spLocks noGrp="1"/>
          </p:cNvSpPr>
          <p:nvPr>
            <p:ph type="body" sz="quarter" idx="1"/>
          </p:nvPr>
        </p:nvSpPr>
        <p:spPr>
          <a:prstGeom prst="rect">
            <a:avLst/>
          </a:prstGeom>
        </p:spPr>
        <p:txBody>
          <a:bodyPr/>
          <a:lstStyle/>
          <a:p>
            <a:pPr>
              <a:defRPr sz="3300"/>
            </a:pPr>
            <a:r>
              <a:rPr b="1"/>
              <a:t>A:</a:t>
            </a:r>
            <a:r>
              <a:t> Das Klima erwärmt sich.</a:t>
            </a:r>
          </a:p>
          <a:p>
            <a:pPr>
              <a:defRPr sz="3300"/>
            </a:pPr>
            <a:endParaRPr/>
          </a:p>
          <a:p>
            <a:pPr>
              <a:defRPr sz="3300">
                <a:solidFill>
                  <a:srgbClr val="008F00"/>
                </a:solidFill>
              </a:defRPr>
            </a:pPr>
            <a:r>
              <a:rPr b="1"/>
              <a:t>B: </a:t>
            </a:r>
            <a:r>
              <a:t>Wetterextreme nehmen zu.</a:t>
            </a:r>
          </a:p>
        </p:txBody>
      </p:sp>
      <p:sp>
        <p:nvSpPr>
          <p:cNvPr id="2" name="Bildplatzhalter 1"/>
          <p:cNvSpPr>
            <a:spLocks noGrp="1"/>
          </p:cNvSpPr>
          <p:nvPr>
            <p:ph type="pic" sz="half" idx="14"/>
          </p:nvPr>
        </p:nvSpPr>
        <p:spPr/>
      </p:sp>
      <p:pic>
        <p:nvPicPr>
          <p:cNvPr id="7" name="Bild"/>
          <p:cNvPicPr>
            <a:picLocks/>
          </p:cNvPicPr>
          <p:nvPr/>
        </p:nvPicPr>
        <p:blipFill>
          <a:blip r:embed="rId3">
            <a:extLst>
              <a:ext uri="{28A0092B-C50C-407E-A947-70E740481C1C}">
                <a14:useLocalDpi xmlns:a14="http://schemas.microsoft.com/office/drawing/2010/main" val="0"/>
              </a:ext>
            </a:extLst>
          </a:blip>
          <a:stretch>
            <a:fillRect/>
          </a:stretch>
        </p:blipFill>
        <p:spPr>
          <a:xfrm>
            <a:off x="6070352" y="56978"/>
            <a:ext cx="6928811" cy="9639645"/>
          </a:xfrm>
          <a:prstGeom prst="rect">
            <a:avLst/>
          </a:prstGeom>
          <a:ln w="9525">
            <a:round/>
          </a:ln>
          <a:extLst>
            <a:ext uri="{C572A759-6A51-4108-AA02-DFA0A04FC94B}">
              <ma14:wrappingTextBoxFlag xmlns="" xmlns:m="http://schemas.openxmlformats.org/officeDocument/2006/math" xmlns:a14="http://schemas.microsoft.com/office/drawing/2010/main" xmlns:ma14="http://schemas.microsoft.com/office/mac/drawingml/2011/main" val="1"/>
            </a:ext>
          </a:extLst>
        </p:spPr>
      </p:pic>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Klima und Gerechtigkeit"/>
          <p:cNvSpPr txBox="1">
            <a:spLocks noGrp="1"/>
          </p:cNvSpPr>
          <p:nvPr>
            <p:ph type="body" idx="13"/>
          </p:nvPr>
        </p:nvSpPr>
        <p:spPr>
          <a:prstGeom prst="rect">
            <a:avLst/>
          </a:prstGeom>
        </p:spPr>
        <p:txBody>
          <a:bodyPr/>
          <a:lstStyle/>
          <a:p>
            <a:r>
              <a:t>Klima und Gerechtigkeit</a:t>
            </a:r>
          </a:p>
        </p:txBody>
      </p:sp>
      <p:sp>
        <p:nvSpPr>
          <p:cNvPr id="168" name="Was verursacht den Klimawandel?"/>
          <p:cNvSpPr txBox="1">
            <a:spLocks noGrp="1"/>
          </p:cNvSpPr>
          <p:nvPr>
            <p:ph type="title"/>
          </p:nvPr>
        </p:nvSpPr>
        <p:spPr>
          <a:prstGeom prst="rect">
            <a:avLst/>
          </a:prstGeom>
        </p:spPr>
        <p:txBody>
          <a:bodyPr>
            <a:normAutofit fontScale="90000"/>
          </a:bodyPr>
          <a:lstStyle>
            <a:lvl1pPr>
              <a:defRPr>
                <a:solidFill>
                  <a:schemeClr val="accent1">
                    <a:hueOff val="369196"/>
                    <a:satOff val="13972"/>
                    <a:lumOff val="-24493"/>
                  </a:schemeClr>
                </a:solidFill>
              </a:defRPr>
            </a:lvl1pPr>
          </a:lstStyle>
          <a:p>
            <a:r>
              <a:t>Was verursacht den Klimawandel?</a:t>
            </a:r>
          </a:p>
        </p:txBody>
      </p:sp>
      <p:sp>
        <p:nvSpPr>
          <p:cNvPr id="169" name="A: Der Treibhauseffekt.…"/>
          <p:cNvSpPr txBox="1">
            <a:spLocks noGrp="1"/>
          </p:cNvSpPr>
          <p:nvPr>
            <p:ph type="body" sz="quarter" idx="1"/>
          </p:nvPr>
        </p:nvSpPr>
        <p:spPr>
          <a:prstGeom prst="rect">
            <a:avLst/>
          </a:prstGeom>
        </p:spPr>
        <p:txBody>
          <a:bodyPr/>
          <a:lstStyle/>
          <a:p>
            <a:pPr>
              <a:defRPr sz="3300"/>
            </a:pPr>
            <a:r>
              <a:rPr b="1" dirty="0"/>
              <a:t>A:</a:t>
            </a:r>
            <a:r>
              <a:rPr dirty="0"/>
              <a:t> Der </a:t>
            </a:r>
            <a:r>
              <a:rPr dirty="0" err="1"/>
              <a:t>Treibhauseffekt</a:t>
            </a:r>
            <a:r>
              <a:rPr dirty="0"/>
              <a:t>.</a:t>
            </a:r>
          </a:p>
          <a:p>
            <a:pPr>
              <a:defRPr sz="3300"/>
            </a:pPr>
            <a:endParaRPr dirty="0"/>
          </a:p>
          <a:p>
            <a:pPr>
              <a:defRPr sz="3300"/>
            </a:pPr>
            <a:r>
              <a:rPr b="1" dirty="0"/>
              <a:t>B: </a:t>
            </a:r>
            <a:r>
              <a:rPr dirty="0" err="1" smtClean="0"/>
              <a:t>Sonnenstrahlungschemie</a:t>
            </a:r>
            <a:r>
              <a:rPr lang="de-DE" dirty="0" smtClean="0"/>
              <a:t>.</a:t>
            </a:r>
            <a:endParaRPr dirty="0"/>
          </a:p>
        </p:txBody>
      </p:sp>
      <p:sp>
        <p:nvSpPr>
          <p:cNvPr id="2" name="Bildplatzhalter 1"/>
          <p:cNvSpPr>
            <a:spLocks noGrp="1"/>
          </p:cNvSpPr>
          <p:nvPr>
            <p:ph type="pic" sz="half" idx="14"/>
          </p:nvPr>
        </p:nvSpPr>
        <p:spPr/>
      </p:sp>
      <p:pic>
        <p:nvPicPr>
          <p:cNvPr id="7" name="Bild"/>
          <p:cNvPicPr>
            <a:picLocks/>
          </p:cNvPicPr>
          <p:nvPr/>
        </p:nvPicPr>
        <p:blipFill>
          <a:blip r:embed="rId3">
            <a:extLst>
              <a:ext uri="{28A0092B-C50C-407E-A947-70E740481C1C}">
                <a14:useLocalDpi xmlns:a14="http://schemas.microsoft.com/office/drawing/2010/main" val="0"/>
              </a:ext>
            </a:extLst>
          </a:blip>
          <a:stretch>
            <a:fillRect/>
          </a:stretch>
        </p:blipFill>
        <p:spPr>
          <a:xfrm>
            <a:off x="6286376" y="0"/>
            <a:ext cx="7006455" cy="9753599"/>
          </a:xfrm>
          <a:prstGeom prst="rect">
            <a:avLst/>
          </a:prstGeom>
          <a:ln w="9525">
            <a:round/>
          </a:ln>
          <a:extLst>
            <a:ext uri="{C572A759-6A51-4108-AA02-DFA0A04FC94B}">
              <ma14:wrappingTextBoxFlag xmlns="" xmlns:m="http://schemas.openxmlformats.org/officeDocument/2006/math" xmlns:a14="http://schemas.microsoft.com/office/drawing/2010/main" xmlns:ma14="http://schemas.microsoft.com/office/mac/drawingml/2011/main" val="1"/>
            </a:ext>
          </a:extLst>
        </p:spPr>
      </p:pic>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Klima und Gerechtigkeit"/>
          <p:cNvSpPr txBox="1">
            <a:spLocks noGrp="1"/>
          </p:cNvSpPr>
          <p:nvPr>
            <p:ph type="body" idx="13"/>
          </p:nvPr>
        </p:nvSpPr>
        <p:spPr>
          <a:prstGeom prst="rect">
            <a:avLst/>
          </a:prstGeom>
        </p:spPr>
        <p:txBody>
          <a:bodyPr/>
          <a:lstStyle/>
          <a:p>
            <a:r>
              <a:t>Klima und Gerechtigkeit</a:t>
            </a:r>
          </a:p>
        </p:txBody>
      </p:sp>
      <p:sp>
        <p:nvSpPr>
          <p:cNvPr id="173" name="Was verursacht den Klimawandel?"/>
          <p:cNvSpPr txBox="1">
            <a:spLocks noGrp="1"/>
          </p:cNvSpPr>
          <p:nvPr>
            <p:ph type="title"/>
          </p:nvPr>
        </p:nvSpPr>
        <p:spPr>
          <a:prstGeom prst="rect">
            <a:avLst/>
          </a:prstGeom>
        </p:spPr>
        <p:txBody>
          <a:bodyPr>
            <a:normAutofit fontScale="90000"/>
          </a:bodyPr>
          <a:lstStyle>
            <a:lvl1pPr>
              <a:defRPr>
                <a:solidFill>
                  <a:schemeClr val="accent1">
                    <a:hueOff val="369196"/>
                    <a:satOff val="13972"/>
                    <a:lumOff val="-24493"/>
                  </a:schemeClr>
                </a:solidFill>
              </a:defRPr>
            </a:lvl1pPr>
          </a:lstStyle>
          <a:p>
            <a:r>
              <a:t>Was verursacht den Klimawandel?</a:t>
            </a:r>
          </a:p>
        </p:txBody>
      </p:sp>
      <p:sp>
        <p:nvSpPr>
          <p:cNvPr id="174" name="A: Der Treibhauseffekt.…"/>
          <p:cNvSpPr txBox="1">
            <a:spLocks noGrp="1"/>
          </p:cNvSpPr>
          <p:nvPr>
            <p:ph type="body" sz="quarter" idx="1"/>
          </p:nvPr>
        </p:nvSpPr>
        <p:spPr>
          <a:prstGeom prst="rect">
            <a:avLst/>
          </a:prstGeom>
        </p:spPr>
        <p:txBody>
          <a:bodyPr/>
          <a:lstStyle/>
          <a:p>
            <a:pPr>
              <a:defRPr sz="3300">
                <a:solidFill>
                  <a:srgbClr val="008F00"/>
                </a:solidFill>
              </a:defRPr>
            </a:pPr>
            <a:r>
              <a:rPr b="1" dirty="0"/>
              <a:t>A:</a:t>
            </a:r>
            <a:r>
              <a:rPr dirty="0"/>
              <a:t> Der </a:t>
            </a:r>
            <a:r>
              <a:rPr dirty="0" err="1"/>
              <a:t>Treibhauseffekt</a:t>
            </a:r>
            <a:r>
              <a:rPr dirty="0"/>
              <a:t>.</a:t>
            </a:r>
          </a:p>
          <a:p>
            <a:pPr>
              <a:defRPr sz="3300"/>
            </a:pPr>
            <a:endParaRPr dirty="0"/>
          </a:p>
          <a:p>
            <a:pPr>
              <a:defRPr sz="3300"/>
            </a:pPr>
            <a:r>
              <a:rPr b="1" dirty="0"/>
              <a:t>B: </a:t>
            </a:r>
            <a:r>
              <a:rPr dirty="0" err="1" smtClean="0"/>
              <a:t>Sonnenstrahlungschemie</a:t>
            </a:r>
            <a:r>
              <a:rPr lang="de-DE" dirty="0" smtClean="0"/>
              <a:t>.</a:t>
            </a:r>
            <a:endParaRPr dirty="0"/>
          </a:p>
        </p:txBody>
      </p:sp>
      <p:sp>
        <p:nvSpPr>
          <p:cNvPr id="2" name="Bildplatzhalter 1"/>
          <p:cNvSpPr>
            <a:spLocks noGrp="1"/>
          </p:cNvSpPr>
          <p:nvPr>
            <p:ph type="pic" sz="half" idx="14"/>
          </p:nvPr>
        </p:nvSpPr>
        <p:spPr/>
      </p:sp>
      <p:pic>
        <p:nvPicPr>
          <p:cNvPr id="7" name="Bild"/>
          <p:cNvPicPr>
            <a:picLocks/>
          </p:cNvPicPr>
          <p:nvPr/>
        </p:nvPicPr>
        <p:blipFill>
          <a:blip r:embed="rId3">
            <a:extLst>
              <a:ext uri="{28A0092B-C50C-407E-A947-70E740481C1C}">
                <a14:useLocalDpi xmlns:a14="http://schemas.microsoft.com/office/drawing/2010/main" val="0"/>
              </a:ext>
            </a:extLst>
          </a:blip>
          <a:stretch>
            <a:fillRect/>
          </a:stretch>
        </p:blipFill>
        <p:spPr>
          <a:xfrm>
            <a:off x="6286376" y="4309"/>
            <a:ext cx="7006455" cy="9753600"/>
          </a:xfrm>
          <a:prstGeom prst="rect">
            <a:avLst/>
          </a:prstGeom>
          <a:ln w="9525">
            <a:round/>
          </a:ln>
          <a:extLst>
            <a:ext uri="{C572A759-6A51-4108-AA02-DFA0A04FC94B}">
              <ma14:wrappingTextBoxFlag xmlns="" xmlns:m="http://schemas.openxmlformats.org/officeDocument/2006/math" xmlns:a14="http://schemas.microsoft.com/office/drawing/2010/main" xmlns:ma14="http://schemas.microsoft.com/office/mac/drawingml/2011/main" val="1"/>
            </a:ext>
          </a:extLst>
        </p:spPr>
      </p:pic>
      <p:pic>
        <p:nvPicPr>
          <p:cNvPr id="9" name="Bild"/>
          <p:cNvPicPr>
            <a:picLocks/>
          </p:cNvPicPr>
          <p:nvPr/>
        </p:nvPicPr>
        <p:blipFill>
          <a:blip r:embed="rId4">
            <a:extLst>
              <a:ext uri="{28A0092B-C50C-407E-A947-70E740481C1C}">
                <a14:useLocalDpi xmlns:a14="http://schemas.microsoft.com/office/drawing/2010/main" val="0"/>
              </a:ext>
            </a:extLst>
          </a:blip>
          <a:stretch>
            <a:fillRect/>
          </a:stretch>
        </p:blipFill>
        <p:spPr>
          <a:xfrm>
            <a:off x="6286376" y="0"/>
            <a:ext cx="7006455" cy="9753599"/>
          </a:xfrm>
          <a:prstGeom prst="rect">
            <a:avLst/>
          </a:prstGeom>
          <a:ln w="9525">
            <a:round/>
          </a:ln>
          <a:extLst>
            <a:ext uri="{C572A759-6A51-4108-AA02-DFA0A04FC94B}">
              <ma14:wrappingTextBoxFlag xmlns="" xmlns:m="http://schemas.openxmlformats.org/officeDocument/2006/math" xmlns:a14="http://schemas.microsoft.com/office/drawing/2010/main" xmlns:ma14="http://schemas.microsoft.com/office/mac/drawingml/2011/main" val="1"/>
            </a:ext>
          </a:extLst>
        </p:spPr>
      </p:pic>
    </p:spTree>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New_Template4">
  <a:themeElements>
    <a:clrScheme name="New_Template4">
      <a:dk1>
        <a:srgbClr val="414141"/>
      </a:dk1>
      <a:lt1>
        <a:srgbClr val="004141"/>
      </a:lt1>
      <a:dk2>
        <a:srgbClr val="66635F"/>
      </a:dk2>
      <a:lt2>
        <a:srgbClr val="C9C3BA"/>
      </a:lt2>
      <a:accent1>
        <a:srgbClr val="738FAF"/>
      </a:accent1>
      <a:accent2>
        <a:srgbClr val="74B6A8"/>
      </a:accent2>
      <a:accent3>
        <a:srgbClr val="A0AA69"/>
      </a:accent3>
      <a:accent4>
        <a:srgbClr val="CBA968"/>
      </a:accent4>
      <a:accent5>
        <a:srgbClr val="D08A7A"/>
      </a:accent5>
      <a:accent6>
        <a:srgbClr val="9E95A9"/>
      </a:accent6>
      <a:hlink>
        <a:srgbClr val="0000FF"/>
      </a:hlink>
      <a:folHlink>
        <a:srgbClr val="FF00FF"/>
      </a:folHlink>
    </a:clrScheme>
    <a:fontScheme name="New_Template4">
      <a:majorFont>
        <a:latin typeface="Bodoni SvtyTwo ITC TT-Book"/>
        <a:ea typeface="Bodoni SvtyTwo ITC TT-Book"/>
        <a:cs typeface="Bodoni SvtyTwo ITC TT-Book"/>
      </a:majorFont>
      <a:minorFont>
        <a:latin typeface="Bodoni SvtyTwo ITC TT-Book"/>
        <a:ea typeface="Bodoni SvtyTwo ITC TT-Book"/>
        <a:cs typeface="Bodoni SvtyTwo ITC TT-Book"/>
      </a:minorFont>
    </a:fontScheme>
    <a:fmtScheme name="New_Template4">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outerShdw blurRad="25400" dist="33948" dir="2700000" rotWithShape="0">
                <a:srgbClr val="3B3936"/>
              </a:outerShdw>
            </a:effectLst>
            <a:uFillTx/>
            <a:latin typeface="Palatino"/>
            <a:ea typeface="Palatino"/>
            <a:cs typeface="Palatino"/>
            <a:sym typeface="Palatino"/>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414141"/>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414141"/>
            </a:solidFill>
            <a:effectLst/>
            <a:uFillTx/>
            <a:latin typeface="Palatino"/>
            <a:ea typeface="Palatino"/>
            <a:cs typeface="Palatino"/>
            <a:sym typeface="Palatino"/>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New_Template4">
  <a:themeElements>
    <a:clrScheme name="New_Template4">
      <a:dk1>
        <a:srgbClr val="000000"/>
      </a:dk1>
      <a:lt1>
        <a:srgbClr val="FFFFFF"/>
      </a:lt1>
      <a:dk2>
        <a:srgbClr val="66635F"/>
      </a:dk2>
      <a:lt2>
        <a:srgbClr val="C9C3BA"/>
      </a:lt2>
      <a:accent1>
        <a:srgbClr val="738FAF"/>
      </a:accent1>
      <a:accent2>
        <a:srgbClr val="74B6A8"/>
      </a:accent2>
      <a:accent3>
        <a:srgbClr val="A0AA69"/>
      </a:accent3>
      <a:accent4>
        <a:srgbClr val="CBA968"/>
      </a:accent4>
      <a:accent5>
        <a:srgbClr val="D08A7A"/>
      </a:accent5>
      <a:accent6>
        <a:srgbClr val="9E95A9"/>
      </a:accent6>
      <a:hlink>
        <a:srgbClr val="0000FF"/>
      </a:hlink>
      <a:folHlink>
        <a:srgbClr val="FF00FF"/>
      </a:folHlink>
    </a:clrScheme>
    <a:fontScheme name="New_Template4">
      <a:majorFont>
        <a:latin typeface="Bodoni SvtyTwo ITC TT-Book"/>
        <a:ea typeface="Bodoni SvtyTwo ITC TT-Book"/>
        <a:cs typeface="Bodoni SvtyTwo ITC TT-Book"/>
      </a:majorFont>
      <a:minorFont>
        <a:latin typeface="Bodoni SvtyTwo ITC TT-Book"/>
        <a:ea typeface="Bodoni SvtyTwo ITC TT-Book"/>
        <a:cs typeface="Bodoni SvtyTwo ITC TT-Book"/>
      </a:minorFont>
    </a:fontScheme>
    <a:fmtScheme name="New_Template4">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outerShdw blurRad="25400" dist="33948" dir="2700000" rotWithShape="0">
                <a:srgbClr val="3B3936"/>
              </a:outerShdw>
            </a:effectLst>
            <a:uFillTx/>
            <a:latin typeface="Palatino"/>
            <a:ea typeface="Palatino"/>
            <a:cs typeface="Palatino"/>
            <a:sym typeface="Palatino"/>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414141"/>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414141"/>
            </a:solidFill>
            <a:effectLst/>
            <a:uFillTx/>
            <a:latin typeface="Palatino"/>
            <a:ea typeface="Palatino"/>
            <a:cs typeface="Palatino"/>
            <a:sym typeface="Palatino"/>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1339</Words>
  <Application>Microsoft Office PowerPoint</Application>
  <PresentationFormat>Benutzerdefiniert</PresentationFormat>
  <Paragraphs>146</Paragraphs>
  <Slides>28</Slides>
  <Notes>14</Notes>
  <HiddenSlides>0</HiddenSlides>
  <MMClips>0</MMClips>
  <ScaleCrop>false</ScaleCrop>
  <HeadingPairs>
    <vt:vector size="4" baseType="variant">
      <vt:variant>
        <vt:lpstr>Design</vt:lpstr>
      </vt:variant>
      <vt:variant>
        <vt:i4>1</vt:i4>
      </vt:variant>
      <vt:variant>
        <vt:lpstr>Folientitel</vt:lpstr>
      </vt:variant>
      <vt:variant>
        <vt:i4>28</vt:i4>
      </vt:variant>
    </vt:vector>
  </HeadingPairs>
  <TitlesOfParts>
    <vt:vector size="29" baseType="lpstr">
      <vt:lpstr>New_Template4</vt:lpstr>
      <vt:lpstr>PowerPoint-Präsentation</vt:lpstr>
      <vt:lpstr>Was wollen die?</vt:lpstr>
      <vt:lpstr>Was wollen die?</vt:lpstr>
      <vt:lpstr>Was ist richtig?</vt:lpstr>
      <vt:lpstr>Was ist richtig?</vt:lpstr>
      <vt:lpstr>Was sind die Auswirkungen des Klimawandels?</vt:lpstr>
      <vt:lpstr>Was sind die Auswirkungen des Klimawandels?</vt:lpstr>
      <vt:lpstr>Was verursacht den Klimawandel?</vt:lpstr>
      <vt:lpstr>Was verursacht den Klimawandel?</vt:lpstr>
      <vt:lpstr>Können wir was dagegen tun?</vt:lpstr>
      <vt:lpstr>Können wir was dagegen tun?</vt:lpstr>
      <vt:lpstr>Wann wurde das Pariser Klimaabkommen beschlossen?</vt:lpstr>
      <vt:lpstr>Wann wurde das Pariser Klimaabkommen beschlossen?</vt:lpstr>
      <vt:lpstr>Wie viel Grad darf der Anstieg der globalen Temperatur laut des Pariser Klimaabkommens maximal betragen?</vt:lpstr>
      <vt:lpstr>Wie viel Grad darf der Anstieg der globalen Temperatur laut des Pariser Klimaabkommens maximal betragen?</vt:lpstr>
      <vt:lpstr>Warum freut er sich? </vt:lpstr>
      <vt:lpstr>Warum freut er sich? </vt:lpstr>
      <vt:lpstr>Der ökologische Fußabdruck zeigt…</vt:lpstr>
      <vt:lpstr>Der ökologische Fußabdruck zeigt…</vt:lpstr>
      <vt:lpstr>Wie groß ist der ökologische Fußabdruck einer Person in Deutschland?</vt:lpstr>
      <vt:lpstr>Wie groß ist der ökologische Fußabdruck einer Person in Deutschland?</vt:lpstr>
      <vt:lpstr>Wie groß ist der ökologische Fußabdruck einer Person in Bangladesch?</vt:lpstr>
      <vt:lpstr>Wie groß ist der ökologische Fußabdruck einer Person in Bangladesch?</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Was wollen die?</dc:title>
  <dc:creator>NETZ13</dc:creator>
  <cp:lastModifiedBy>Windows-Benutzer</cp:lastModifiedBy>
  <cp:revision>29</cp:revision>
  <dcterms:modified xsi:type="dcterms:W3CDTF">2021-04-07T09:50:56Z</dcterms:modified>
</cp:coreProperties>
</file>