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comments/comment2.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9" r:id="rId2"/>
    <p:sldId id="256" r:id="rId3"/>
    <p:sldId id="258" r:id="rId4"/>
    <p:sldId id="260" r:id="rId5"/>
    <p:sldId id="261" r:id="rId6"/>
    <p:sldId id="262" r:id="rId7"/>
    <p:sldId id="263" r:id="rId8"/>
    <p:sldId id="264" r:id="rId9"/>
    <p:sldId id="265" r:id="rId10"/>
    <p:sldId id="278" r:id="rId11"/>
    <p:sldId id="266" r:id="rId12"/>
    <p:sldId id="267" r:id="rId13"/>
    <p:sldId id="268" r:id="rId14"/>
    <p:sldId id="272" r:id="rId15"/>
    <p:sldId id="273" r:id="rId16"/>
    <p:sldId id="274" r:id="rId17"/>
    <p:sldId id="275" r:id="rId18"/>
    <p:sldId id="276" r:id="rId19"/>
    <p:sldId id="277" r:id="rId20"/>
    <p:sldId id="269" r:id="rId21"/>
    <p:sldId id="270" r:id="rId22"/>
    <p:sldId id="280" r:id="rId23"/>
    <p:sldId id="281" r:id="rId24"/>
    <p:sldId id="271" r:id="rId25"/>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va Manke" initials="EM" lastIdx="14" clrIdx="0"/>
  <p:cmAuthor id="2" name="Anitchka Sasranichka" initials="AS" lastIdx="3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1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309" autoAdjust="0"/>
    <p:restoredTop sz="69152" autoAdjust="0"/>
  </p:normalViewPr>
  <p:slideViewPr>
    <p:cSldViewPr>
      <p:cViewPr>
        <p:scale>
          <a:sx n="67" d="100"/>
          <a:sy n="67" d="100"/>
        </p:scale>
        <p:origin x="-194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1-03-23T19:14:37.454" idx="8">
    <p:pos x="10" y="10"/>
    <p:text>vorgenommene Änderungen: "unter anderem" kleingeschrieben
überlegen: leben Flamingos IM oder AM See?</p:text>
    <p:extLst>
      <p:ext uri="{C676402C-5697-4E1C-873F-D02D1690AC5C}">
        <p15:threadingInfo xmlns:p15="http://schemas.microsoft.com/office/powerpoint/2012/main" timeZoneBias="-6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1-03-23T19:31:08.010" idx="15">
    <p:pos x="146" y="146"/>
    <p:text>Bauern gendern</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26A1AF-5FC1-4D55-965C-0EEA12B57BD7}" type="datetimeFigureOut">
              <a:rPr lang="de-DE" smtClean="0"/>
              <a:pPr/>
              <a:t>07.04.2021</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E44C7D8-C0FE-4852-9BBD-AB7E4E046175}" type="slidenum">
              <a:rPr lang="de-DE" smtClean="0"/>
              <a:pPr/>
              <a:t>‹Nr.›</a:t>
            </a:fld>
            <a:endParaRPr lang="de-DE"/>
          </a:p>
        </p:txBody>
      </p:sp>
    </p:spTree>
    <p:extLst>
      <p:ext uri="{BB962C8B-B14F-4D97-AF65-F5344CB8AC3E}">
        <p14:creationId xmlns:p14="http://schemas.microsoft.com/office/powerpoint/2010/main" val="2099129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ommons.wikimedia.org/wiki/File:Lake_Poop%C3%B3,_Bolivia.jpg"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commons.wikimedia.org/wiki/File:Lake_Poop%C3%B3,_Bolivia.jpg"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1</a:t>
            </a:fld>
            <a:endParaRPr lang="de-DE"/>
          </a:p>
        </p:txBody>
      </p:sp>
    </p:spTree>
    <p:extLst>
      <p:ext uri="{BB962C8B-B14F-4D97-AF65-F5344CB8AC3E}">
        <p14:creationId xmlns:p14="http://schemas.microsoft.com/office/powerpoint/2010/main" val="4177190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1" kern="1200" dirty="0">
                <a:solidFill>
                  <a:schemeClr val="tx1"/>
                </a:solidFill>
                <a:effectLst/>
                <a:latin typeface="+mn-lt"/>
                <a:ea typeface="+mn-ea"/>
                <a:cs typeface="+mn-cs"/>
              </a:rPr>
              <a:t>Fridays for Future in Bangladesch</a:t>
            </a:r>
            <a:r>
              <a:rPr lang="de-DE" sz="1200" kern="1200" dirty="0">
                <a:solidFill>
                  <a:schemeClr val="tx1"/>
                </a:solidFill>
                <a:effectLst/>
                <a:latin typeface="+mn-lt"/>
                <a:ea typeface="+mn-ea"/>
                <a:cs typeface="+mn-cs"/>
              </a:rPr>
              <a:t/>
            </a:r>
            <a:br>
              <a:rPr lang="de-DE" sz="1200" kern="1200" dirty="0">
                <a:solidFill>
                  <a:schemeClr val="tx1"/>
                </a:solidFill>
                <a:effectLst/>
                <a:latin typeface="+mn-lt"/>
                <a:ea typeface="+mn-ea"/>
                <a:cs typeface="+mn-cs"/>
              </a:rPr>
            </a:br>
            <a:endParaRPr lang="de-DE" dirty="0"/>
          </a:p>
          <a:p>
            <a:r>
              <a:rPr lang="de-DE" dirty="0"/>
              <a:t>Bild:</a:t>
            </a:r>
            <a:r>
              <a:rPr lang="de-DE" baseline="0" dirty="0"/>
              <a:t> </a:t>
            </a:r>
            <a:r>
              <a:rPr lang="de-DE" dirty="0"/>
              <a:t>FFF </a:t>
            </a:r>
            <a:r>
              <a:rPr lang="de-DE" dirty="0" smtClean="0"/>
              <a:t>Bangladesch, https://www.facebook.com/fridays4future.bd/. </a:t>
            </a:r>
            <a:r>
              <a:rPr lang="de-DE" sz="1200" u="none" kern="1200" dirty="0" smtClean="0">
                <a:solidFill>
                  <a:schemeClr val="tx1"/>
                </a:solidFill>
                <a:effectLst/>
                <a:latin typeface="+mn-lt"/>
                <a:ea typeface="+mn-ea"/>
                <a:cs typeface="+mn-cs"/>
              </a:rPr>
              <a:t>Letzter </a:t>
            </a:r>
            <a:r>
              <a:rPr lang="de-DE" sz="1200" u="none" kern="1200" dirty="0">
                <a:solidFill>
                  <a:schemeClr val="tx1"/>
                </a:solidFill>
                <a:effectLst/>
                <a:latin typeface="+mn-lt"/>
                <a:ea typeface="+mn-ea"/>
                <a:cs typeface="+mn-cs"/>
              </a:rPr>
              <a:t>Aufruf: </a:t>
            </a:r>
            <a:r>
              <a:rPr lang="de-DE" sz="1200" u="none" kern="1200" dirty="0" smtClean="0">
                <a:solidFill>
                  <a:schemeClr val="tx1"/>
                </a:solidFill>
                <a:effectLst/>
                <a:latin typeface="+mn-lt"/>
                <a:ea typeface="+mn-ea"/>
                <a:cs typeface="+mn-cs"/>
              </a:rPr>
              <a:t>14.07.2020</a:t>
            </a:r>
            <a:r>
              <a:rPr lang="de-DE" sz="1200" u="none" kern="1200" dirty="0">
                <a:solidFill>
                  <a:schemeClr val="tx1"/>
                </a:solidFill>
                <a:effectLst/>
                <a:latin typeface="+mn-lt"/>
                <a:ea typeface="+mn-ea"/>
                <a:cs typeface="+mn-cs"/>
              </a:rPr>
              <a:t/>
            </a:r>
            <a:br>
              <a:rPr lang="de-DE" sz="1200" u="none" kern="1200" dirty="0">
                <a:solidFill>
                  <a:schemeClr val="tx1"/>
                </a:solidFill>
                <a:effectLst/>
                <a:latin typeface="+mn-lt"/>
                <a:ea typeface="+mn-ea"/>
                <a:cs typeface="+mn-cs"/>
              </a:rPr>
            </a:br>
            <a:r>
              <a:rPr lang="de-DE" sz="1200" u="none" kern="1200" dirty="0">
                <a:solidFill>
                  <a:schemeClr val="tx1"/>
                </a:solidFill>
                <a:effectLst/>
                <a:latin typeface="+mn-lt"/>
                <a:ea typeface="+mn-ea"/>
                <a:cs typeface="+mn-cs"/>
              </a:rPr>
              <a:t>Text: </a:t>
            </a:r>
            <a:r>
              <a:rPr lang="de-DE" sz="1200" u="none" kern="1200" dirty="0" smtClean="0">
                <a:solidFill>
                  <a:schemeClr val="tx1"/>
                </a:solidFill>
                <a:effectLst/>
                <a:latin typeface="+mn-lt"/>
                <a:ea typeface="+mn-ea"/>
                <a:cs typeface="+mn-cs"/>
              </a:rPr>
              <a:t>NETZ,</a:t>
            </a:r>
            <a:r>
              <a:rPr lang="de-DE" sz="1200" u="none" kern="1200" baseline="0" dirty="0" smtClean="0">
                <a:solidFill>
                  <a:schemeClr val="tx1"/>
                </a:solidFill>
                <a:effectLst/>
                <a:latin typeface="+mn-lt"/>
                <a:ea typeface="+mn-ea"/>
                <a:cs typeface="+mn-cs"/>
              </a:rPr>
              <a:t> www.bangladesch.org/bildungsheft. </a:t>
            </a:r>
            <a:r>
              <a:rPr lang="de-DE" sz="1200" i="0" u="none" kern="1200" dirty="0" smtClean="0">
                <a:solidFill>
                  <a:schemeClr val="tx1"/>
                </a:solidFill>
                <a:effectLst/>
                <a:latin typeface="+mn-lt"/>
                <a:ea typeface="+mn-ea"/>
                <a:cs typeface="+mn-cs"/>
              </a:rPr>
              <a:t>Letzter </a:t>
            </a:r>
            <a:r>
              <a:rPr lang="de-DE" sz="1200" i="0" u="none" kern="1200" dirty="0">
                <a:solidFill>
                  <a:schemeClr val="tx1"/>
                </a:solidFill>
                <a:effectLst/>
                <a:latin typeface="+mn-lt"/>
                <a:ea typeface="+mn-ea"/>
                <a:cs typeface="+mn-cs"/>
              </a:rPr>
              <a:t>Aufruf </a:t>
            </a:r>
            <a:r>
              <a:rPr lang="de-DE" sz="1200" i="0" u="none" kern="1200" dirty="0" smtClean="0">
                <a:solidFill>
                  <a:schemeClr val="tx1"/>
                </a:solidFill>
                <a:effectLst/>
                <a:latin typeface="+mn-lt"/>
                <a:ea typeface="+mn-ea"/>
                <a:cs typeface="+mn-cs"/>
              </a:rPr>
              <a:t>14.07.2020</a:t>
            </a:r>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10</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1" kern="1200" dirty="0" err="1">
                <a:solidFill>
                  <a:schemeClr val="tx1"/>
                </a:solidFill>
                <a:effectLst/>
                <a:latin typeface="+mn-lt"/>
                <a:ea typeface="+mn-ea"/>
                <a:cs typeface="+mn-cs"/>
              </a:rPr>
              <a:t>Fischessterben</a:t>
            </a:r>
            <a:r>
              <a:rPr lang="de-DE" sz="1200" b="0" i="1" kern="1200" dirty="0">
                <a:solidFill>
                  <a:schemeClr val="tx1"/>
                </a:solidFill>
                <a:effectLst/>
                <a:latin typeface="+mn-lt"/>
                <a:ea typeface="+mn-ea"/>
                <a:cs typeface="+mn-cs"/>
              </a:rPr>
              <a:t> in Deutschland</a:t>
            </a:r>
          </a:p>
          <a:p>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r>
              <a:rPr lang="de-DE" sz="1200" b="1" kern="1200" baseline="0" dirty="0">
                <a:solidFill>
                  <a:schemeClr val="tx1"/>
                </a:solidFill>
                <a:effectLst/>
                <a:latin typeface="+mn-lt"/>
                <a:ea typeface="+mn-ea"/>
                <a:cs typeface="+mn-cs"/>
              </a:rPr>
              <a:t>Spickzettel für Lehrende:</a:t>
            </a:r>
            <a:r>
              <a:rPr lang="de-DE" sz="1200" kern="1200" dirty="0">
                <a:solidFill>
                  <a:schemeClr val="tx1"/>
                </a:solidFill>
                <a:effectLst/>
                <a:latin typeface="+mn-lt"/>
                <a:ea typeface="+mn-ea"/>
                <a:cs typeface="+mn-cs"/>
              </a:rPr>
              <a:t/>
            </a:r>
            <a:br>
              <a:rPr lang="de-DE" sz="1200" kern="1200" dirty="0">
                <a:solidFill>
                  <a:schemeClr val="tx1"/>
                </a:solidFill>
                <a:effectLst/>
                <a:latin typeface="+mn-lt"/>
                <a:ea typeface="+mn-ea"/>
                <a:cs typeface="+mn-cs"/>
              </a:rPr>
            </a:br>
            <a:r>
              <a:rPr lang="de-DE" sz="1200" kern="1200" dirty="0">
                <a:solidFill>
                  <a:schemeClr val="tx1"/>
                </a:solidFill>
                <a:effectLst/>
                <a:latin typeface="+mn-lt"/>
                <a:ea typeface="+mn-ea"/>
                <a:cs typeface="+mn-cs"/>
              </a:rPr>
              <a:t>Algen sprießen, das Wasser ist trübe: Deutschlands Flüsse und Seen heizen sich weiter auf. Eine Gewässerökologin erklärt, warum Wärme allein keine Fische sterben lässt. 2018 – ein Rekordsommer? Ob er das tatsächlich wird, müssen Wetterdaten noch beweisen. Doch sicher ist: Seit Wochen ist es außerordentlich warm und trocken in Deutschland. Und das hat Folgen für Meere, Seen und Flüsse. Und zwar sowohl für alles, was darin lebt – als auch für all jene, die darin baden wollen. In Ostseebädern und an vielen Badeseen trüben Algen das Wasser. Vielerorts wird von sterbenden Fischen berichtet – mehrere Tonnen wurden allein in Hamburg angeschwemmt. Und die Wassertemperaturen steigen weiter. Zu Fischsterben kommt es in Seen vor allem, wenn Starkregen einsetzt und </a:t>
            </a:r>
            <a:r>
              <a:rPr lang="de-DE" sz="1200" kern="1200" dirty="0" smtClean="0">
                <a:solidFill>
                  <a:schemeClr val="tx1"/>
                </a:solidFill>
                <a:effectLst/>
                <a:latin typeface="+mn-lt"/>
                <a:ea typeface="+mn-ea"/>
                <a:cs typeface="+mn-cs"/>
              </a:rPr>
              <a:t>somit </a:t>
            </a:r>
            <a:r>
              <a:rPr lang="de-DE" sz="1200" kern="1200" dirty="0">
                <a:solidFill>
                  <a:schemeClr val="tx1"/>
                </a:solidFill>
                <a:effectLst/>
                <a:latin typeface="+mn-lt"/>
                <a:ea typeface="+mn-ea"/>
                <a:cs typeface="+mn-cs"/>
              </a:rPr>
              <a:t>viele verschiedene Stoffe in Bäche, Flüsse und Seen eingespült werden. Bakterien bauen diese Stoffe ab und in diesem Prozess senkt sich der Sauerstoffgehalt so drastisch und plötzlich, dass die Fische dann wirklich sterben können. Lang anhaltende Hitzeperioden </a:t>
            </a:r>
            <a:r>
              <a:rPr lang="de-DE" sz="1200" u="none" kern="1200" dirty="0">
                <a:solidFill>
                  <a:schemeClr val="tx1"/>
                </a:solidFill>
                <a:effectLst/>
                <a:latin typeface="+mn-lt"/>
                <a:ea typeface="+mn-ea"/>
                <a:cs typeface="+mn-cs"/>
              </a:rPr>
              <a:t>können aber auch zu Fischsterben beitragen.</a:t>
            </a:r>
          </a:p>
          <a:p>
            <a:pPr marL="0" marR="0" indent="0" algn="l" defTabSz="914400" rtl="0" eaLnBrk="1" fontAlgn="auto" latinLnBrk="0" hangingPunct="1">
              <a:lnSpc>
                <a:spcPct val="100000"/>
              </a:lnSpc>
              <a:spcBef>
                <a:spcPts val="0"/>
              </a:spcBef>
              <a:spcAft>
                <a:spcPts val="0"/>
              </a:spcAft>
              <a:buClrTx/>
              <a:buSzTx/>
              <a:buFontTx/>
              <a:buNone/>
              <a:tabLst/>
              <a:defRPr/>
            </a:pPr>
            <a:endParaRPr lang="de-DE" u="none" dirty="0"/>
          </a:p>
          <a:p>
            <a:r>
              <a:rPr lang="de-DE" u="none" dirty="0"/>
              <a:t>Bild: </a:t>
            </a:r>
            <a:r>
              <a:rPr lang="de-DE" u="none" dirty="0" smtClean="0"/>
              <a:t>Tola69,</a:t>
            </a:r>
            <a:r>
              <a:rPr lang="de-DE" u="none" baseline="0" dirty="0" smtClean="0"/>
              <a:t> </a:t>
            </a:r>
            <a:r>
              <a:rPr lang="de-DE" sz="1200" u="none" kern="1200" dirty="0" smtClean="0">
                <a:solidFill>
                  <a:schemeClr val="tx1"/>
                </a:solidFill>
                <a:effectLst/>
                <a:latin typeface="+mn-lt"/>
                <a:ea typeface="+mn-ea"/>
                <a:cs typeface="+mn-cs"/>
              </a:rPr>
              <a:t>https</a:t>
            </a:r>
            <a:r>
              <a:rPr lang="de-DE" sz="1200" u="none" kern="1200" dirty="0">
                <a:solidFill>
                  <a:schemeClr val="tx1"/>
                </a:solidFill>
                <a:effectLst/>
                <a:latin typeface="+mn-lt"/>
                <a:ea typeface="+mn-ea"/>
                <a:cs typeface="+mn-cs"/>
              </a:rPr>
              <a:t>://</a:t>
            </a:r>
            <a:r>
              <a:rPr lang="de-DE" sz="1200" u="none" kern="1200" dirty="0" smtClean="0">
                <a:solidFill>
                  <a:schemeClr val="tx1"/>
                </a:solidFill>
                <a:effectLst/>
                <a:latin typeface="+mn-lt"/>
                <a:ea typeface="+mn-ea"/>
                <a:cs typeface="+mn-cs"/>
              </a:rPr>
              <a:t>commons.wikimedia.org/wiki/File:Toter_Fisch.jpg.</a:t>
            </a:r>
            <a:r>
              <a:rPr lang="de-DE" sz="1200" u="none" kern="1200" baseline="0" dirty="0" smtClean="0">
                <a:solidFill>
                  <a:schemeClr val="tx1"/>
                </a:solidFill>
                <a:effectLst/>
                <a:latin typeface="+mn-lt"/>
                <a:ea typeface="+mn-ea"/>
                <a:cs typeface="+mn-cs"/>
              </a:rPr>
              <a:t> </a:t>
            </a:r>
            <a:r>
              <a:rPr lang="de-DE" sz="1200" u="none" kern="1200" dirty="0" smtClean="0">
                <a:solidFill>
                  <a:schemeClr val="tx1"/>
                </a:solidFill>
                <a:effectLst/>
                <a:latin typeface="+mn-lt"/>
                <a:ea typeface="+mn-ea"/>
                <a:cs typeface="+mn-cs"/>
              </a:rPr>
              <a:t>Letzter </a:t>
            </a:r>
            <a:r>
              <a:rPr lang="de-DE" sz="1200" u="none" kern="1200" dirty="0">
                <a:solidFill>
                  <a:schemeClr val="tx1"/>
                </a:solidFill>
                <a:effectLst/>
                <a:latin typeface="+mn-lt"/>
                <a:ea typeface="+mn-ea"/>
                <a:cs typeface="+mn-cs"/>
              </a:rPr>
              <a:t>Aufruf: </a:t>
            </a:r>
            <a:r>
              <a:rPr lang="de-DE" sz="1200" u="none" kern="1200" dirty="0" smtClean="0">
                <a:solidFill>
                  <a:schemeClr val="tx1"/>
                </a:solidFill>
                <a:effectLst/>
                <a:latin typeface="+mn-lt"/>
                <a:ea typeface="+mn-ea"/>
                <a:cs typeface="+mn-cs"/>
              </a:rPr>
              <a:t>07.07.2020</a:t>
            </a:r>
            <a:r>
              <a:rPr lang="de-DE" sz="1200" u="none" kern="1200" dirty="0">
                <a:solidFill>
                  <a:schemeClr val="tx1"/>
                </a:solidFill>
                <a:effectLst/>
                <a:latin typeface="+mn-lt"/>
                <a:ea typeface="+mn-ea"/>
                <a:cs typeface="+mn-cs"/>
              </a:rPr>
              <a:t/>
            </a:r>
            <a:br>
              <a:rPr lang="de-DE" sz="1200" u="none" kern="1200" dirty="0">
                <a:solidFill>
                  <a:schemeClr val="tx1"/>
                </a:solidFill>
                <a:effectLst/>
                <a:latin typeface="+mn-lt"/>
                <a:ea typeface="+mn-ea"/>
                <a:cs typeface="+mn-cs"/>
              </a:rPr>
            </a:br>
            <a:r>
              <a:rPr lang="de-DE" sz="1200" u="none" kern="1200" dirty="0">
                <a:solidFill>
                  <a:schemeClr val="tx1"/>
                </a:solidFill>
                <a:effectLst/>
                <a:latin typeface="+mn-lt"/>
                <a:ea typeface="+mn-ea"/>
                <a:cs typeface="+mn-cs"/>
              </a:rPr>
              <a:t>Text: Zeit </a:t>
            </a:r>
            <a:r>
              <a:rPr lang="de-DE" sz="1200" u="none" kern="1200" dirty="0" smtClean="0">
                <a:solidFill>
                  <a:schemeClr val="tx1"/>
                </a:solidFill>
                <a:effectLst/>
                <a:latin typeface="+mn-lt"/>
                <a:ea typeface="+mn-ea"/>
                <a:cs typeface="+mn-cs"/>
              </a:rPr>
              <a:t>Wissen,</a:t>
            </a:r>
            <a:r>
              <a:rPr lang="de-DE" sz="1200" u="none" kern="1200" baseline="0" dirty="0" smtClean="0">
                <a:solidFill>
                  <a:schemeClr val="tx1"/>
                </a:solidFill>
                <a:effectLst/>
                <a:latin typeface="+mn-lt"/>
                <a:ea typeface="+mn-ea"/>
                <a:cs typeface="+mn-cs"/>
              </a:rPr>
              <a:t> </a:t>
            </a:r>
            <a:r>
              <a:rPr lang="de-DE" sz="1200" u="none" kern="1200" dirty="0" smtClean="0">
                <a:solidFill>
                  <a:schemeClr val="tx1"/>
                </a:solidFill>
                <a:effectLst/>
                <a:latin typeface="+mn-lt"/>
                <a:ea typeface="+mn-ea"/>
                <a:cs typeface="+mn-cs"/>
              </a:rPr>
              <a:t>https</a:t>
            </a:r>
            <a:r>
              <a:rPr lang="de-DE" sz="1200" u="none" kern="1200" dirty="0">
                <a:solidFill>
                  <a:schemeClr val="tx1"/>
                </a:solidFill>
                <a:effectLst/>
                <a:latin typeface="+mn-lt"/>
                <a:ea typeface="+mn-ea"/>
                <a:cs typeface="+mn-cs"/>
              </a:rPr>
              <a:t>://</a:t>
            </a:r>
            <a:r>
              <a:rPr lang="de-DE" sz="1200" u="none" kern="1200" dirty="0" smtClean="0">
                <a:solidFill>
                  <a:schemeClr val="tx1"/>
                </a:solidFill>
                <a:effectLst/>
                <a:latin typeface="+mn-lt"/>
                <a:ea typeface="+mn-ea"/>
                <a:cs typeface="+mn-cs"/>
              </a:rPr>
              <a:t>www.zeit.de/wissen/umwelt/2018-08/hitze-deutschland-gewaesser-fischsterben-umkippende-seen. </a:t>
            </a:r>
            <a:r>
              <a:rPr lang="de-DE" sz="1200" i="0" u="none" kern="1200" dirty="0" smtClean="0">
                <a:solidFill>
                  <a:schemeClr val="tx1"/>
                </a:solidFill>
                <a:effectLst/>
                <a:latin typeface="+mn-lt"/>
                <a:ea typeface="+mn-ea"/>
                <a:cs typeface="+mn-cs"/>
              </a:rPr>
              <a:t>Letzter</a:t>
            </a:r>
            <a:r>
              <a:rPr lang="de-DE" sz="1200" i="0" u="none" kern="1200" baseline="0" dirty="0" smtClean="0">
                <a:solidFill>
                  <a:schemeClr val="tx1"/>
                </a:solidFill>
                <a:effectLst/>
                <a:latin typeface="+mn-lt"/>
                <a:ea typeface="+mn-ea"/>
                <a:cs typeface="+mn-cs"/>
              </a:rPr>
              <a:t> </a:t>
            </a:r>
            <a:r>
              <a:rPr lang="de-DE" sz="1200" i="0" u="none" kern="1200" dirty="0" smtClean="0">
                <a:solidFill>
                  <a:schemeClr val="tx1"/>
                </a:solidFill>
                <a:effectLst/>
                <a:latin typeface="+mn-lt"/>
                <a:ea typeface="+mn-ea"/>
                <a:cs typeface="+mn-cs"/>
              </a:rPr>
              <a:t>Aufruf: 07.07.2020</a:t>
            </a:r>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11</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1" kern="1200" dirty="0">
                <a:solidFill>
                  <a:schemeClr val="tx1"/>
                </a:solidFill>
                <a:effectLst/>
                <a:latin typeface="+mn-lt"/>
                <a:ea typeface="+mn-ea"/>
                <a:cs typeface="+mn-cs"/>
              </a:rPr>
              <a:t>Flut im Juli in Bangladesch 2019</a:t>
            </a:r>
          </a:p>
          <a:p>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r>
              <a:rPr lang="de-DE" sz="1200" b="1" kern="1200" baseline="0" dirty="0">
                <a:solidFill>
                  <a:schemeClr val="tx1"/>
                </a:solidFill>
                <a:effectLst/>
                <a:latin typeface="+mn-lt"/>
                <a:ea typeface="+mn-ea"/>
                <a:cs typeface="+mn-cs"/>
              </a:rPr>
              <a:t>Spickzettel für Lehrende:</a:t>
            </a:r>
            <a:r>
              <a:rPr lang="de-DE" sz="1200" kern="1200" dirty="0">
                <a:solidFill>
                  <a:schemeClr val="tx1"/>
                </a:solidFill>
                <a:effectLst/>
                <a:latin typeface="+mn-lt"/>
                <a:ea typeface="+mn-ea"/>
                <a:cs typeface="+mn-cs"/>
              </a:rPr>
              <a:t/>
            </a:r>
            <a:br>
              <a:rPr lang="de-DE" sz="1200" kern="1200" dirty="0">
                <a:solidFill>
                  <a:schemeClr val="tx1"/>
                </a:solidFill>
                <a:effectLst/>
                <a:latin typeface="+mn-lt"/>
                <a:ea typeface="+mn-ea"/>
                <a:cs typeface="+mn-cs"/>
              </a:rPr>
            </a:br>
            <a:r>
              <a:rPr lang="de-DE" sz="1200" kern="1200" dirty="0">
                <a:solidFill>
                  <a:schemeClr val="tx1"/>
                </a:solidFill>
                <a:effectLst/>
                <a:latin typeface="+mn-lt"/>
                <a:ea typeface="+mn-ea"/>
                <a:cs typeface="+mn-cs"/>
              </a:rPr>
              <a:t>Bangladesch liegt in einem Flussdelta. 9,6 Prozent des Landes sind mit Wasser bedeckt. Zum </a:t>
            </a:r>
            <a:r>
              <a:rPr lang="de-DE" sz="1200" kern="1200" dirty="0" smtClean="0">
                <a:solidFill>
                  <a:schemeClr val="tx1"/>
                </a:solidFill>
                <a:effectLst/>
                <a:latin typeface="+mn-lt"/>
                <a:ea typeface="+mn-ea"/>
                <a:cs typeface="+mn-cs"/>
              </a:rPr>
              <a:t>Vergleich: </a:t>
            </a:r>
            <a:r>
              <a:rPr lang="de-DE" sz="1200" kern="1200" dirty="0">
                <a:solidFill>
                  <a:schemeClr val="tx1"/>
                </a:solidFill>
                <a:effectLst/>
                <a:latin typeface="+mn-lt"/>
                <a:ea typeface="+mn-ea"/>
                <a:cs typeface="+mn-cs"/>
              </a:rPr>
              <a:t>ganz Asien ist zu 2,9 Prozent mit Wasser bedeckt. In Deutschland sind es 2,3 Prozent. 10% des Landes liegt nur einem Meter über dem Meeresspiegel. Was </a:t>
            </a:r>
            <a:r>
              <a:rPr lang="de-DE" sz="1200" kern="1200" dirty="0" smtClean="0">
                <a:solidFill>
                  <a:schemeClr val="tx1"/>
                </a:solidFill>
                <a:effectLst/>
                <a:latin typeface="+mn-lt"/>
                <a:ea typeface="+mn-ea"/>
                <a:cs typeface="+mn-cs"/>
              </a:rPr>
              <a:t>passiert, </a:t>
            </a:r>
            <a:r>
              <a:rPr lang="de-DE" sz="1200" kern="1200" dirty="0">
                <a:solidFill>
                  <a:schemeClr val="tx1"/>
                </a:solidFill>
                <a:effectLst/>
                <a:latin typeface="+mn-lt"/>
                <a:ea typeface="+mn-ea"/>
                <a:cs typeface="+mn-cs"/>
              </a:rPr>
              <a:t>wenn die Pegel weiter ansteigen? Auf der ganzen Welt sind die Auswirkungen des Klimawandels zu spüren. Auch in Deutschland. Bangladesch trägt jedoch eine der schwersten Lasten und muss aushalten, was woanders verursacht wird. In Südasien werden regelmäßig Millionen Menschen von heftigen Überschwemmungen infolge des Monsunregens betroffen. Über 230 Menschen haben in den Fluten von 2019 </a:t>
            </a:r>
            <a:r>
              <a:rPr lang="de-DE" sz="1200" kern="1200" dirty="0" smtClean="0">
                <a:solidFill>
                  <a:schemeClr val="tx1"/>
                </a:solidFill>
                <a:effectLst/>
                <a:latin typeface="+mn-lt"/>
                <a:ea typeface="+mn-ea"/>
                <a:cs typeface="+mn-cs"/>
              </a:rPr>
              <a:t>ihr </a:t>
            </a:r>
            <a:r>
              <a:rPr lang="de-DE" sz="1200" kern="1200" dirty="0">
                <a:solidFill>
                  <a:schemeClr val="tx1"/>
                </a:solidFill>
                <a:effectLst/>
                <a:latin typeface="+mn-lt"/>
                <a:ea typeface="+mn-ea"/>
                <a:cs typeface="+mn-cs"/>
              </a:rPr>
              <a:t>Leben verloren. Bangladesch gehört zu den besonders stark betroffenen Gebieten. </a:t>
            </a:r>
            <a:r>
              <a:rPr lang="de-DE" sz="1200" kern="1200" baseline="0" dirty="0">
                <a:solidFill>
                  <a:schemeClr val="tx1"/>
                </a:solidFill>
                <a:effectLst/>
                <a:latin typeface="+mn-lt"/>
                <a:ea typeface="+mn-ea"/>
                <a:cs typeface="+mn-cs"/>
              </a:rPr>
              <a:t>Die Fluten gefährden </a:t>
            </a:r>
            <a:r>
              <a:rPr lang="de-DE" sz="1200" kern="1200" dirty="0">
                <a:solidFill>
                  <a:schemeClr val="tx1"/>
                </a:solidFill>
                <a:effectLst/>
                <a:latin typeface="+mn-lt"/>
                <a:ea typeface="+mn-ea"/>
                <a:cs typeface="+mn-cs"/>
              </a:rPr>
              <a:t>die Versorgung mit Nahrungsmitteln und sauberem Trinkwasser.</a:t>
            </a:r>
            <a:r>
              <a:rPr lang="de-DE" sz="1200" kern="1200" baseline="0" dirty="0">
                <a:solidFill>
                  <a:schemeClr val="tx1"/>
                </a:solidFill>
                <a:effectLst/>
                <a:latin typeface="+mn-lt"/>
                <a:ea typeface="+mn-ea"/>
                <a:cs typeface="+mn-cs"/>
              </a:rPr>
              <a:t> </a:t>
            </a:r>
            <a:r>
              <a:rPr lang="de-DE" sz="1200" kern="1200" dirty="0">
                <a:solidFill>
                  <a:schemeClr val="tx1"/>
                </a:solidFill>
                <a:effectLst/>
                <a:latin typeface="+mn-lt"/>
                <a:ea typeface="+mn-ea"/>
                <a:cs typeface="+mn-cs"/>
              </a:rPr>
              <a:t>Häuser</a:t>
            </a:r>
            <a:r>
              <a:rPr lang="de-DE" sz="1200" kern="1200" baseline="0" dirty="0">
                <a:solidFill>
                  <a:schemeClr val="tx1"/>
                </a:solidFill>
                <a:effectLst/>
                <a:latin typeface="+mn-lt"/>
                <a:ea typeface="+mn-ea"/>
                <a:cs typeface="+mn-cs"/>
              </a:rPr>
              <a:t> </a:t>
            </a:r>
            <a:r>
              <a:rPr lang="de-DE" sz="1200" kern="1200" dirty="0">
                <a:solidFill>
                  <a:schemeClr val="tx1"/>
                </a:solidFill>
                <a:effectLst/>
                <a:latin typeface="+mn-lt"/>
                <a:ea typeface="+mn-ea"/>
                <a:cs typeface="+mn-cs"/>
              </a:rPr>
              <a:t>werden </a:t>
            </a:r>
            <a:r>
              <a:rPr lang="de-DE" sz="1200" kern="1200" dirty="0" smtClean="0">
                <a:solidFill>
                  <a:schemeClr val="tx1"/>
                </a:solidFill>
                <a:effectLst/>
                <a:latin typeface="+mn-lt"/>
                <a:ea typeface="+mn-ea"/>
                <a:cs typeface="+mn-cs"/>
              </a:rPr>
              <a:t>durch die Fluten </a:t>
            </a:r>
            <a:r>
              <a:rPr lang="de-DE" sz="1200" kern="1200" dirty="0">
                <a:solidFill>
                  <a:schemeClr val="tx1"/>
                </a:solidFill>
                <a:effectLst/>
                <a:latin typeface="+mn-lt"/>
                <a:ea typeface="+mn-ea"/>
                <a:cs typeface="+mn-cs"/>
              </a:rPr>
              <a:t>beschädigt oder zerstört, Ernteflächen überschwemmt. Neben den großen Strömen Brahmaputra, </a:t>
            </a:r>
            <a:r>
              <a:rPr lang="de-DE" sz="1200" kern="1200" dirty="0" err="1">
                <a:solidFill>
                  <a:schemeClr val="tx1"/>
                </a:solidFill>
                <a:effectLst/>
                <a:latin typeface="+mn-lt"/>
                <a:ea typeface="+mn-ea"/>
                <a:cs typeface="+mn-cs"/>
              </a:rPr>
              <a:t>Jamuna</a:t>
            </a:r>
            <a:r>
              <a:rPr lang="de-DE" sz="1200" kern="1200" dirty="0">
                <a:solidFill>
                  <a:schemeClr val="tx1"/>
                </a:solidFill>
                <a:effectLst/>
                <a:latin typeface="+mn-lt"/>
                <a:ea typeface="+mn-ea"/>
                <a:cs typeface="+mn-cs"/>
              </a:rPr>
              <a:t> und </a:t>
            </a:r>
            <a:r>
              <a:rPr lang="de-DE" sz="1200" kern="1200" dirty="0" err="1">
                <a:solidFill>
                  <a:schemeClr val="tx1"/>
                </a:solidFill>
                <a:effectLst/>
                <a:latin typeface="+mn-lt"/>
                <a:ea typeface="+mn-ea"/>
                <a:cs typeface="+mn-cs"/>
              </a:rPr>
              <a:t>Padma</a:t>
            </a:r>
            <a:r>
              <a:rPr lang="de-DE" sz="1200" kern="1200" dirty="0">
                <a:solidFill>
                  <a:schemeClr val="tx1"/>
                </a:solidFill>
                <a:effectLst/>
                <a:latin typeface="+mn-lt"/>
                <a:ea typeface="+mn-ea"/>
                <a:cs typeface="+mn-cs"/>
              </a:rPr>
              <a:t> führen auch viele kleinere Flüsse häufig</a:t>
            </a:r>
            <a:r>
              <a:rPr lang="de-DE" sz="1200" kern="1200" baseline="0" dirty="0">
                <a:solidFill>
                  <a:schemeClr val="tx1"/>
                </a:solidFill>
                <a:effectLst/>
                <a:latin typeface="+mn-lt"/>
                <a:ea typeface="+mn-ea"/>
                <a:cs typeface="+mn-cs"/>
              </a:rPr>
              <a:t> </a:t>
            </a:r>
            <a:r>
              <a:rPr lang="de-DE" sz="1200" kern="1200" dirty="0">
                <a:solidFill>
                  <a:schemeClr val="tx1"/>
                </a:solidFill>
                <a:effectLst/>
                <a:latin typeface="+mn-lt"/>
                <a:ea typeface="+mn-ea"/>
                <a:cs typeface="+mn-cs"/>
              </a:rPr>
              <a:t>Hochwasser mit Pegelständen weit über der Gefahrenmarke.</a:t>
            </a:r>
            <a:br>
              <a:rPr lang="de-DE" sz="1200" kern="1200" dirty="0">
                <a:solidFill>
                  <a:schemeClr val="tx1"/>
                </a:solidFill>
                <a:effectLst/>
                <a:latin typeface="+mn-lt"/>
                <a:ea typeface="+mn-ea"/>
                <a:cs typeface="+mn-cs"/>
              </a:rPr>
            </a:br>
            <a:r>
              <a:rPr lang="de-DE" sz="1200" kern="1200" dirty="0">
                <a:solidFill>
                  <a:schemeClr val="tx1"/>
                </a:solidFill>
                <a:effectLst/>
                <a:latin typeface="+mn-lt"/>
                <a:ea typeface="+mn-ea"/>
                <a:cs typeface="+mn-cs"/>
              </a:rPr>
              <a:t>Besonders stark betroffen ist häufig der Norden Bangladeschs: Die Wassermassen zerstören Häuser, Uferbefestigungen und Dämme,</a:t>
            </a:r>
            <a:r>
              <a:rPr lang="de-DE" sz="1200" kern="1200" baseline="0" dirty="0">
                <a:solidFill>
                  <a:schemeClr val="tx1"/>
                </a:solidFill>
                <a:effectLst/>
                <a:latin typeface="+mn-lt"/>
                <a:ea typeface="+mn-ea"/>
                <a:cs typeface="+mn-cs"/>
              </a:rPr>
              <a:t> beschädigen </a:t>
            </a:r>
            <a:r>
              <a:rPr lang="de-DE" sz="1200" kern="1200" dirty="0">
                <a:solidFill>
                  <a:schemeClr val="tx1"/>
                </a:solidFill>
                <a:effectLst/>
                <a:latin typeface="+mn-lt"/>
                <a:ea typeface="+mn-ea"/>
                <a:cs typeface="+mn-cs"/>
              </a:rPr>
              <a:t>Straßen und Zuggleise und überschwemmen</a:t>
            </a:r>
            <a:r>
              <a:rPr lang="de-DE" sz="1200" kern="1200" baseline="0" dirty="0">
                <a:solidFill>
                  <a:schemeClr val="tx1"/>
                </a:solidFill>
                <a:effectLst/>
                <a:latin typeface="+mn-lt"/>
                <a:ea typeface="+mn-ea"/>
                <a:cs typeface="+mn-cs"/>
              </a:rPr>
              <a:t> </a:t>
            </a:r>
            <a:r>
              <a:rPr lang="de-DE" sz="1200" kern="1200" dirty="0">
                <a:solidFill>
                  <a:schemeClr val="tx1"/>
                </a:solidFill>
                <a:effectLst/>
                <a:latin typeface="+mn-lt"/>
                <a:ea typeface="+mn-ea"/>
                <a:cs typeface="+mn-cs"/>
              </a:rPr>
              <a:t>Ackerflächen.</a:t>
            </a:r>
            <a:r>
              <a:rPr lang="de-DE" sz="1200" kern="1200" baseline="0" dirty="0">
                <a:solidFill>
                  <a:schemeClr val="tx1"/>
                </a:solidFill>
                <a:effectLst/>
                <a:latin typeface="+mn-lt"/>
                <a:ea typeface="+mn-ea"/>
                <a:cs typeface="+mn-cs"/>
              </a:rPr>
              <a:t> </a:t>
            </a:r>
            <a:r>
              <a:rPr lang="de-DE" sz="1200" kern="1200" dirty="0">
                <a:solidFill>
                  <a:schemeClr val="tx1"/>
                </a:solidFill>
                <a:effectLst/>
                <a:latin typeface="+mn-lt"/>
                <a:ea typeface="+mn-ea"/>
                <a:cs typeface="+mn-cs"/>
              </a:rPr>
              <a:t>Schulen müssen geschlossen werden.</a:t>
            </a:r>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a:p>
          <a:p>
            <a:r>
              <a:rPr lang="de-DE" dirty="0"/>
              <a:t>Bild und Text: NETZ e.V.</a:t>
            </a:r>
            <a:r>
              <a:rPr lang="de-DE" baseline="0" dirty="0"/>
              <a:t> – </a:t>
            </a:r>
            <a:r>
              <a:rPr lang="de-DE" baseline="0" dirty="0" smtClean="0"/>
              <a:t>www.bangladesch.org</a:t>
            </a:r>
            <a:r>
              <a:rPr lang="de-DE" sz="1200" u="none" kern="1200" baseline="0" dirty="0" smtClean="0">
                <a:solidFill>
                  <a:schemeClr val="tx1"/>
                </a:solidFill>
                <a:effectLst/>
                <a:latin typeface="+mn-lt"/>
                <a:ea typeface="+mn-ea"/>
                <a:cs typeface="+mn-cs"/>
              </a:rPr>
              <a:t>. Letzter Aufruf: 20.03.2021</a:t>
            </a:r>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12</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1" kern="1200" dirty="0">
                <a:solidFill>
                  <a:schemeClr val="tx1"/>
                </a:solidFill>
                <a:effectLst/>
                <a:latin typeface="+mn-lt"/>
                <a:ea typeface="+mn-ea"/>
                <a:cs typeface="+mn-cs"/>
              </a:rPr>
              <a:t>Flut im Juli in Bangladesch 2019</a:t>
            </a:r>
          </a:p>
          <a:p>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r>
              <a:rPr lang="de-DE" sz="1200" b="1" kern="1200" baseline="0" dirty="0">
                <a:solidFill>
                  <a:schemeClr val="tx1"/>
                </a:solidFill>
                <a:effectLst/>
                <a:latin typeface="+mn-lt"/>
                <a:ea typeface="+mn-ea"/>
                <a:cs typeface="+mn-cs"/>
              </a:rPr>
              <a:t>Spickzettel für Lehrende:</a:t>
            </a:r>
            <a:r>
              <a:rPr lang="de-DE" sz="1200" kern="1200" dirty="0">
                <a:solidFill>
                  <a:schemeClr val="tx1"/>
                </a:solidFill>
                <a:effectLst/>
                <a:latin typeface="+mn-lt"/>
                <a:ea typeface="+mn-ea"/>
                <a:cs typeface="+mn-cs"/>
              </a:rPr>
              <a:t/>
            </a:r>
            <a:br>
              <a:rPr lang="de-DE" sz="1200" kern="1200" dirty="0">
                <a:solidFill>
                  <a:schemeClr val="tx1"/>
                </a:solidFill>
                <a:effectLst/>
                <a:latin typeface="+mn-lt"/>
                <a:ea typeface="+mn-ea"/>
                <a:cs typeface="+mn-cs"/>
              </a:rPr>
            </a:br>
            <a:r>
              <a:rPr lang="de-DE" sz="1200" kern="1200" dirty="0">
                <a:solidFill>
                  <a:schemeClr val="tx1"/>
                </a:solidFill>
                <a:effectLst/>
                <a:latin typeface="+mn-lt"/>
                <a:ea typeface="+mn-ea"/>
                <a:cs typeface="+mn-cs"/>
              </a:rPr>
              <a:t>Am 20. August 2018, dem ersten Schultag nach den Ferien, platzierte Greta </a:t>
            </a:r>
            <a:r>
              <a:rPr lang="de-DE" sz="1200" kern="1200" dirty="0" err="1">
                <a:solidFill>
                  <a:schemeClr val="tx1"/>
                </a:solidFill>
                <a:effectLst/>
                <a:latin typeface="+mn-lt"/>
                <a:ea typeface="+mn-ea"/>
                <a:cs typeface="+mn-cs"/>
              </a:rPr>
              <a:t>Thunberg</a:t>
            </a:r>
            <a:r>
              <a:rPr lang="de-DE" sz="1200" kern="1200" dirty="0">
                <a:solidFill>
                  <a:schemeClr val="tx1"/>
                </a:solidFill>
                <a:effectLst/>
                <a:latin typeface="+mn-lt"/>
                <a:ea typeface="+mn-ea"/>
                <a:cs typeface="+mn-cs"/>
              </a:rPr>
              <a:t> sich mit einem Schild mit der Aufschrift „</a:t>
            </a:r>
            <a:r>
              <a:rPr lang="de-DE" sz="1200" kern="1200" dirty="0" err="1">
                <a:solidFill>
                  <a:schemeClr val="tx1"/>
                </a:solidFill>
                <a:effectLst/>
                <a:latin typeface="+mn-lt"/>
                <a:ea typeface="+mn-ea"/>
                <a:cs typeface="+mn-cs"/>
              </a:rPr>
              <a:t>Skolstrejk</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för</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klimatet</a:t>
            </a:r>
            <a:r>
              <a:rPr lang="de-DE" sz="1200" kern="1200" dirty="0">
                <a:solidFill>
                  <a:schemeClr val="tx1"/>
                </a:solidFill>
                <a:effectLst/>
                <a:latin typeface="+mn-lt"/>
                <a:ea typeface="+mn-ea"/>
                <a:cs typeface="+mn-cs"/>
              </a:rPr>
              <a:t>“ („Schulstreik für das Klima“) vor dem Schwedischen Reichstag in Stockholm. Zunächst agierte sie allein. Am ersten Tag berichteten mehrere schwedische Medien über </a:t>
            </a:r>
            <a:r>
              <a:rPr lang="de-DE" sz="1200" kern="1200" dirty="0" err="1">
                <a:solidFill>
                  <a:schemeClr val="tx1"/>
                </a:solidFill>
                <a:effectLst/>
                <a:latin typeface="+mn-lt"/>
                <a:ea typeface="+mn-ea"/>
                <a:cs typeface="+mn-cs"/>
              </a:rPr>
              <a:t>Thunberg</a:t>
            </a:r>
            <a:r>
              <a:rPr lang="de-DE" sz="1200" kern="1200" dirty="0">
                <a:solidFill>
                  <a:schemeClr val="tx1"/>
                </a:solidFill>
                <a:effectLst/>
                <a:latin typeface="+mn-lt"/>
                <a:ea typeface="+mn-ea"/>
                <a:cs typeface="+mn-cs"/>
              </a:rPr>
              <a:t>, so unter anderem das schwedische Boulevardblatt </a:t>
            </a:r>
            <a:r>
              <a:rPr lang="de-DE" sz="1200" i="1" kern="1200" dirty="0" err="1">
                <a:solidFill>
                  <a:schemeClr val="tx1"/>
                </a:solidFill>
                <a:effectLst/>
                <a:latin typeface="+mn-lt"/>
                <a:ea typeface="+mn-ea"/>
                <a:cs typeface="+mn-cs"/>
              </a:rPr>
              <a:t>Aftonbladet</a:t>
            </a:r>
            <a:r>
              <a:rPr lang="de-DE" sz="1200" kern="1200" dirty="0">
                <a:solidFill>
                  <a:schemeClr val="tx1"/>
                </a:solidFill>
                <a:effectLst/>
                <a:latin typeface="+mn-lt"/>
                <a:ea typeface="+mn-ea"/>
                <a:cs typeface="+mn-cs"/>
              </a:rPr>
              <a:t> auf seiner Internetseite und  die Zeitung </a:t>
            </a:r>
            <a:r>
              <a:rPr lang="de-DE" sz="1200" i="1" kern="1200" dirty="0">
                <a:solidFill>
                  <a:schemeClr val="tx1"/>
                </a:solidFill>
                <a:effectLst/>
                <a:latin typeface="+mn-lt"/>
                <a:ea typeface="+mn-ea"/>
                <a:cs typeface="+mn-cs"/>
              </a:rPr>
              <a:t>Expressen</a:t>
            </a:r>
            <a:r>
              <a:rPr lang="de-DE" sz="1200" kern="1200" dirty="0">
                <a:solidFill>
                  <a:schemeClr val="tx1"/>
                </a:solidFill>
                <a:effectLst/>
                <a:latin typeface="+mn-lt"/>
                <a:ea typeface="+mn-ea"/>
                <a:cs typeface="+mn-cs"/>
              </a:rPr>
              <a:t>. Am nächsten Tag war </a:t>
            </a:r>
            <a:r>
              <a:rPr lang="de-DE" sz="1200" kern="1200" dirty="0" err="1">
                <a:solidFill>
                  <a:schemeClr val="tx1"/>
                </a:solidFill>
                <a:effectLst/>
                <a:latin typeface="+mn-lt"/>
                <a:ea typeface="+mn-ea"/>
                <a:cs typeface="+mn-cs"/>
              </a:rPr>
              <a:t>Thunberg</a:t>
            </a:r>
            <a:r>
              <a:rPr lang="de-DE" sz="1200" kern="1200" dirty="0">
                <a:solidFill>
                  <a:schemeClr val="tx1"/>
                </a:solidFill>
                <a:effectLst/>
                <a:latin typeface="+mn-lt"/>
                <a:ea typeface="+mn-ea"/>
                <a:cs typeface="+mn-cs"/>
              </a:rPr>
              <a:t> auf der Titelseite der Stockholmer Regionalausgabe von </a:t>
            </a:r>
            <a:r>
              <a:rPr lang="de-DE" sz="1200" i="1" kern="1200" dirty="0" err="1">
                <a:solidFill>
                  <a:schemeClr val="tx1"/>
                </a:solidFill>
                <a:effectLst/>
                <a:latin typeface="+mn-lt"/>
                <a:ea typeface="+mn-ea"/>
                <a:cs typeface="+mn-cs"/>
              </a:rPr>
              <a:t>Dagens</a:t>
            </a:r>
            <a:r>
              <a:rPr lang="de-DE" sz="1200" i="1" kern="1200" dirty="0">
                <a:solidFill>
                  <a:schemeClr val="tx1"/>
                </a:solidFill>
                <a:effectLst/>
                <a:latin typeface="+mn-lt"/>
                <a:ea typeface="+mn-ea"/>
                <a:cs typeface="+mn-cs"/>
              </a:rPr>
              <a:t> </a:t>
            </a:r>
            <a:r>
              <a:rPr lang="de-DE" sz="1200" i="1" kern="1200" dirty="0" err="1">
                <a:solidFill>
                  <a:schemeClr val="tx1"/>
                </a:solidFill>
                <a:effectLst/>
                <a:latin typeface="+mn-lt"/>
                <a:ea typeface="+mn-ea"/>
                <a:cs typeface="+mn-cs"/>
              </a:rPr>
              <a:t>Nyhet</a:t>
            </a:r>
            <a:r>
              <a:rPr lang="de-DE" sz="1200" kern="1200" dirty="0" err="1">
                <a:solidFill>
                  <a:schemeClr val="tx1"/>
                </a:solidFill>
                <a:effectLst/>
                <a:latin typeface="+mn-lt"/>
                <a:ea typeface="+mn-ea"/>
                <a:cs typeface="+mn-cs"/>
              </a:rPr>
              <a:t>er</a:t>
            </a:r>
            <a:r>
              <a:rPr lang="de-DE" sz="1200" kern="1200" dirty="0">
                <a:solidFill>
                  <a:schemeClr val="tx1"/>
                </a:solidFill>
                <a:effectLst/>
                <a:latin typeface="+mn-lt"/>
                <a:ea typeface="+mn-ea"/>
                <a:cs typeface="+mn-cs"/>
              </a:rPr>
              <a:t> abgebildet.  </a:t>
            </a:r>
            <a:r>
              <a:rPr lang="de-DE" sz="1200" kern="1200" dirty="0" err="1">
                <a:solidFill>
                  <a:schemeClr val="tx1"/>
                </a:solidFill>
                <a:effectLst/>
                <a:latin typeface="+mn-lt"/>
                <a:ea typeface="+mn-ea"/>
                <a:cs typeface="+mn-cs"/>
              </a:rPr>
              <a:t>Thunberg</a:t>
            </a:r>
            <a:r>
              <a:rPr lang="de-DE" sz="1200" kern="1200" dirty="0">
                <a:solidFill>
                  <a:schemeClr val="tx1"/>
                </a:solidFill>
                <a:effectLst/>
                <a:latin typeface="+mn-lt"/>
                <a:ea typeface="+mn-ea"/>
                <a:cs typeface="+mn-cs"/>
              </a:rPr>
              <a:t> berichtete von ihrer Aktion auf ihrem Twitter-Konto, das allerdings laut einer Auswertung des Onlineportals </a:t>
            </a:r>
            <a:r>
              <a:rPr lang="de-DE" sz="1200" i="1" kern="1200" dirty="0">
                <a:solidFill>
                  <a:schemeClr val="tx1"/>
                </a:solidFill>
                <a:effectLst/>
                <a:latin typeface="+mn-lt"/>
                <a:ea typeface="+mn-ea"/>
                <a:cs typeface="+mn-cs"/>
              </a:rPr>
              <a:t>Faktenfinder</a:t>
            </a:r>
            <a:r>
              <a:rPr lang="de-DE" sz="1200" kern="1200" dirty="0">
                <a:solidFill>
                  <a:schemeClr val="tx1"/>
                </a:solidFill>
                <a:effectLst/>
                <a:latin typeface="+mn-lt"/>
                <a:ea typeface="+mn-ea"/>
                <a:cs typeface="+mn-cs"/>
              </a:rPr>
              <a:t> der </a:t>
            </a:r>
            <a:r>
              <a:rPr lang="de-DE" sz="1200" i="1" kern="1200" dirty="0">
                <a:solidFill>
                  <a:schemeClr val="tx1"/>
                </a:solidFill>
                <a:effectLst/>
                <a:latin typeface="+mn-lt"/>
                <a:ea typeface="+mn-ea"/>
                <a:cs typeface="+mn-cs"/>
              </a:rPr>
              <a:t>ARD-Tagesschau</a:t>
            </a:r>
            <a:r>
              <a:rPr lang="de-DE" sz="1200" kern="1200" dirty="0">
                <a:solidFill>
                  <a:schemeClr val="tx1"/>
                </a:solidFill>
                <a:effectLst/>
                <a:latin typeface="+mn-lt"/>
                <a:ea typeface="+mn-ea"/>
                <a:cs typeface="+mn-cs"/>
              </a:rPr>
              <a:t> damals sehr selten genutzt wurde und nur eine geringe Verbreitung erfuhr. In Deutschland veröffentlichte am 27. August die Tageszeitung einen ersten Bericht. Sowohl ihre Eltern als auch ihre Lehrer kritisierten laut der Berichte ihren Streik</a:t>
            </a:r>
            <a:r>
              <a:rPr lang="de-DE" sz="1200" u="none" kern="1200" dirty="0">
                <a:solidFill>
                  <a:schemeClr val="tx1"/>
                </a:solidFill>
                <a:effectLst/>
                <a:latin typeface="+mn-lt"/>
                <a:ea typeface="+mn-ea"/>
                <a:cs typeface="+mn-cs"/>
              </a:rPr>
              <a:t>, unterbanden ihn aber nicht. </a:t>
            </a:r>
          </a:p>
          <a:p>
            <a:pPr marL="0" marR="0" indent="0" algn="l" defTabSz="914400" rtl="0" eaLnBrk="1" fontAlgn="auto" latinLnBrk="0" hangingPunct="1">
              <a:lnSpc>
                <a:spcPct val="100000"/>
              </a:lnSpc>
              <a:spcBef>
                <a:spcPts val="0"/>
              </a:spcBef>
              <a:spcAft>
                <a:spcPts val="0"/>
              </a:spcAft>
              <a:buClrTx/>
              <a:buSzTx/>
              <a:buFontTx/>
              <a:buNone/>
              <a:tabLst/>
              <a:defRPr/>
            </a:pPr>
            <a:endParaRPr lang="de-DE" sz="1200" u="none" kern="1200" dirty="0">
              <a:solidFill>
                <a:schemeClr val="tx1"/>
              </a:solidFill>
              <a:effectLst/>
              <a:latin typeface="+mn-lt"/>
              <a:ea typeface="+mn-ea"/>
              <a:cs typeface="+mn-cs"/>
            </a:endParaRPr>
          </a:p>
          <a:p>
            <a:r>
              <a:rPr lang="de-DE" u="none" dirty="0"/>
              <a:t>Bild: European </a:t>
            </a:r>
            <a:r>
              <a:rPr lang="de-DE" u="none" dirty="0" smtClean="0"/>
              <a:t>Parlament,</a:t>
            </a:r>
            <a:r>
              <a:rPr lang="de-DE" u="none" baseline="0" dirty="0" smtClean="0"/>
              <a:t> </a:t>
            </a:r>
            <a:r>
              <a:rPr lang="de-DE" sz="1200" u="none" kern="1200" dirty="0" smtClean="0">
                <a:solidFill>
                  <a:schemeClr val="tx1"/>
                </a:solidFill>
                <a:effectLst/>
                <a:latin typeface="+mn-lt"/>
                <a:ea typeface="+mn-ea"/>
                <a:cs typeface="+mn-cs"/>
              </a:rPr>
              <a:t>https</a:t>
            </a:r>
            <a:r>
              <a:rPr lang="de-DE" sz="1200" u="none" kern="1200" dirty="0">
                <a:solidFill>
                  <a:schemeClr val="tx1"/>
                </a:solidFill>
                <a:effectLst/>
                <a:latin typeface="+mn-lt"/>
                <a:ea typeface="+mn-ea"/>
                <a:cs typeface="+mn-cs"/>
              </a:rPr>
              <a:t>://de.m.wikipedia.org/wiki/Datei:Greta_Thunberg_urges_MEPs_to_show_climate_leadership_(49618310531).</a:t>
            </a:r>
            <a:r>
              <a:rPr lang="de-DE" sz="1200" u="none" kern="1200" dirty="0" smtClean="0">
                <a:solidFill>
                  <a:schemeClr val="tx1"/>
                </a:solidFill>
                <a:effectLst/>
                <a:latin typeface="+mn-lt"/>
                <a:ea typeface="+mn-ea"/>
                <a:cs typeface="+mn-cs"/>
              </a:rPr>
              <a:t>jpg.</a:t>
            </a:r>
            <a:r>
              <a:rPr lang="de-DE" sz="1200" u="none" kern="1200" baseline="0" dirty="0" smtClean="0">
                <a:solidFill>
                  <a:schemeClr val="tx1"/>
                </a:solidFill>
                <a:effectLst/>
                <a:latin typeface="+mn-lt"/>
                <a:ea typeface="+mn-ea"/>
                <a:cs typeface="+mn-cs"/>
              </a:rPr>
              <a:t> </a:t>
            </a:r>
            <a:r>
              <a:rPr lang="de-DE" sz="1200" u="none" kern="1200" dirty="0" smtClean="0">
                <a:solidFill>
                  <a:schemeClr val="tx1"/>
                </a:solidFill>
                <a:effectLst/>
                <a:latin typeface="+mn-lt"/>
                <a:ea typeface="+mn-ea"/>
                <a:cs typeface="+mn-cs"/>
              </a:rPr>
              <a:t>Letzter </a:t>
            </a:r>
            <a:r>
              <a:rPr lang="de-DE" sz="1200" u="none" kern="1200" dirty="0">
                <a:solidFill>
                  <a:schemeClr val="tx1"/>
                </a:solidFill>
                <a:effectLst/>
                <a:latin typeface="+mn-lt"/>
                <a:ea typeface="+mn-ea"/>
                <a:cs typeface="+mn-cs"/>
              </a:rPr>
              <a:t>Aufruf: </a:t>
            </a:r>
            <a:r>
              <a:rPr lang="de-DE" sz="1200" u="none" kern="1200" dirty="0" smtClean="0">
                <a:solidFill>
                  <a:schemeClr val="tx1"/>
                </a:solidFill>
                <a:effectLst/>
                <a:latin typeface="+mn-lt"/>
                <a:ea typeface="+mn-ea"/>
                <a:cs typeface="+mn-cs"/>
              </a:rPr>
              <a:t>07.07.2020</a:t>
            </a:r>
            <a:r>
              <a:rPr lang="de-DE" sz="1200" u="none" kern="1200" dirty="0">
                <a:solidFill>
                  <a:schemeClr val="tx1"/>
                </a:solidFill>
                <a:effectLst/>
                <a:latin typeface="+mn-lt"/>
                <a:ea typeface="+mn-ea"/>
                <a:cs typeface="+mn-cs"/>
              </a:rPr>
              <a:t/>
            </a:r>
            <a:br>
              <a:rPr lang="de-DE" sz="1200" u="none" kern="1200" dirty="0">
                <a:solidFill>
                  <a:schemeClr val="tx1"/>
                </a:solidFill>
                <a:effectLst/>
                <a:latin typeface="+mn-lt"/>
                <a:ea typeface="+mn-ea"/>
                <a:cs typeface="+mn-cs"/>
              </a:rPr>
            </a:br>
            <a:r>
              <a:rPr lang="de-DE" sz="1200" u="none" kern="1200" dirty="0">
                <a:solidFill>
                  <a:schemeClr val="tx1"/>
                </a:solidFill>
                <a:effectLst/>
                <a:latin typeface="+mn-lt"/>
                <a:ea typeface="+mn-ea"/>
                <a:cs typeface="+mn-cs"/>
              </a:rPr>
              <a:t>Text: </a:t>
            </a:r>
            <a:r>
              <a:rPr lang="de-DE" sz="1200" u="none" kern="1200" dirty="0" smtClean="0">
                <a:solidFill>
                  <a:schemeClr val="tx1"/>
                </a:solidFill>
                <a:effectLst/>
                <a:latin typeface="+mn-lt"/>
                <a:ea typeface="+mn-ea"/>
                <a:cs typeface="+mn-cs"/>
              </a:rPr>
              <a:t>Wikipedia,</a:t>
            </a:r>
            <a:r>
              <a:rPr lang="de-DE" sz="1200" u="none" kern="1200" baseline="0" dirty="0" smtClean="0">
                <a:solidFill>
                  <a:schemeClr val="tx1"/>
                </a:solidFill>
                <a:effectLst/>
                <a:latin typeface="+mn-lt"/>
                <a:ea typeface="+mn-ea"/>
                <a:cs typeface="+mn-cs"/>
              </a:rPr>
              <a:t> </a:t>
            </a:r>
            <a:r>
              <a:rPr lang="de-DE" sz="1200" u="none" kern="1200" dirty="0" smtClean="0">
                <a:solidFill>
                  <a:schemeClr val="tx1"/>
                </a:solidFill>
                <a:effectLst/>
                <a:latin typeface="+mn-lt"/>
                <a:ea typeface="+mn-ea"/>
                <a:cs typeface="+mn-cs"/>
              </a:rPr>
              <a:t>https</a:t>
            </a:r>
            <a:r>
              <a:rPr lang="de-DE" sz="1200" u="none" kern="1200" dirty="0">
                <a:solidFill>
                  <a:schemeClr val="tx1"/>
                </a:solidFill>
                <a:effectLst/>
                <a:latin typeface="+mn-lt"/>
                <a:ea typeface="+mn-ea"/>
                <a:cs typeface="+mn-cs"/>
              </a:rPr>
              <a:t>://</a:t>
            </a:r>
            <a:r>
              <a:rPr lang="de-DE" sz="1200" u="none" kern="1200" dirty="0" smtClean="0">
                <a:solidFill>
                  <a:schemeClr val="tx1"/>
                </a:solidFill>
                <a:effectLst/>
                <a:latin typeface="+mn-lt"/>
                <a:ea typeface="+mn-ea"/>
                <a:cs typeface="+mn-cs"/>
              </a:rPr>
              <a:t>de.wikipedia.org/wiki/Greta_Thunberg</a:t>
            </a:r>
            <a:r>
              <a:rPr lang="de-DE" sz="1200" u="none" kern="1200" baseline="0" dirty="0" smtClean="0">
                <a:solidFill>
                  <a:schemeClr val="tx1"/>
                </a:solidFill>
                <a:effectLst/>
                <a:latin typeface="+mn-lt"/>
                <a:ea typeface="+mn-ea"/>
                <a:cs typeface="+mn-cs"/>
              </a:rPr>
              <a:t>. </a:t>
            </a:r>
            <a:r>
              <a:rPr lang="de-DE" sz="1200" i="0" u="none" kern="1200" dirty="0" smtClean="0">
                <a:solidFill>
                  <a:schemeClr val="tx1"/>
                </a:solidFill>
                <a:effectLst/>
                <a:latin typeface="+mn-lt"/>
                <a:ea typeface="+mn-ea"/>
                <a:cs typeface="+mn-cs"/>
              </a:rPr>
              <a:t>Letzter Aufruf:</a:t>
            </a:r>
            <a:r>
              <a:rPr lang="de-DE" sz="1200" i="0" u="none" kern="1200" baseline="0" dirty="0" smtClean="0">
                <a:solidFill>
                  <a:schemeClr val="tx1"/>
                </a:solidFill>
                <a:effectLst/>
                <a:latin typeface="+mn-lt"/>
                <a:ea typeface="+mn-ea"/>
                <a:cs typeface="+mn-cs"/>
              </a:rPr>
              <a:t> </a:t>
            </a:r>
            <a:r>
              <a:rPr lang="de-DE" sz="1200" i="0" u="none" kern="1200" dirty="0" smtClean="0">
                <a:solidFill>
                  <a:schemeClr val="tx1"/>
                </a:solidFill>
                <a:effectLst/>
                <a:latin typeface="+mn-lt"/>
                <a:ea typeface="+mn-ea"/>
                <a:cs typeface="+mn-cs"/>
              </a:rPr>
              <a:t>07.07.2020</a:t>
            </a:r>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13</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1" kern="1200" dirty="0">
                <a:solidFill>
                  <a:schemeClr val="tx1"/>
                </a:solidFill>
                <a:effectLst/>
                <a:latin typeface="+mn-lt"/>
                <a:ea typeface="+mn-ea"/>
                <a:cs typeface="+mn-cs"/>
              </a:rPr>
              <a:t>Smog über Almaty, Kasachstan</a:t>
            </a:r>
          </a:p>
          <a:p>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r>
              <a:rPr lang="de-DE" sz="1200" b="1" kern="1200" baseline="0" dirty="0">
                <a:solidFill>
                  <a:schemeClr val="tx1"/>
                </a:solidFill>
                <a:effectLst/>
                <a:latin typeface="+mn-lt"/>
                <a:ea typeface="+mn-ea"/>
                <a:cs typeface="+mn-cs"/>
              </a:rPr>
              <a:t>Spickzettel für Lehrende:</a:t>
            </a:r>
            <a:r>
              <a:rPr lang="de-DE" sz="1200" kern="1200" dirty="0">
                <a:solidFill>
                  <a:schemeClr val="tx1"/>
                </a:solidFill>
                <a:effectLst/>
                <a:latin typeface="+mn-lt"/>
                <a:ea typeface="+mn-ea"/>
                <a:cs typeface="+mn-cs"/>
              </a:rPr>
              <a:t/>
            </a:r>
            <a:br>
              <a:rPr lang="de-DE" sz="1200" kern="1200" dirty="0">
                <a:solidFill>
                  <a:schemeClr val="tx1"/>
                </a:solidFill>
                <a:effectLst/>
                <a:latin typeface="+mn-lt"/>
                <a:ea typeface="+mn-ea"/>
                <a:cs typeface="+mn-cs"/>
              </a:rPr>
            </a:br>
            <a:r>
              <a:rPr lang="de-DE" dirty="0"/>
              <a:t>Zwischen Luftverschmutzung und Klimawandel besteht ein enger Zusammenhang. Die Förderung und das Verbrennen von fossilen Brennstoffen heizen als Hauptquelle von CO</a:t>
            </a:r>
            <a:r>
              <a:rPr lang="de-DE" baseline="-25000" dirty="0"/>
              <a:t>2</a:t>
            </a:r>
            <a:r>
              <a:rPr lang="de-DE" dirty="0"/>
              <a:t>-Emissionen nicht nur den Klimawandel an, sondern setzen auch in großem Umfang Luftschadstoffe frei. Schlimmer noch: viele Luftschadstoffe tragen zum Klimawandel bei, weil sie Einfluss darauf haben, welche Anteile der Sonneneinstrahlung reflektiert beziehungsweise durch die Atmosphäre absorbiert werden, wobei bestimmte Schadstoffe die Erde erwärmen, während andere eine kühlende Wirkung haben. Zu diesen kurzlebigen klimawirksamen Schadstoffen (</a:t>
            </a:r>
            <a:r>
              <a:rPr lang="de-DE" dirty="0" err="1"/>
              <a:t>short-lived</a:t>
            </a:r>
            <a:r>
              <a:rPr lang="de-DE" dirty="0"/>
              <a:t> </a:t>
            </a:r>
            <a:r>
              <a:rPr lang="de-DE" dirty="0" err="1"/>
              <a:t>climate-forcing</a:t>
            </a:r>
            <a:r>
              <a:rPr lang="de-DE" dirty="0"/>
              <a:t> </a:t>
            </a:r>
            <a:r>
              <a:rPr lang="de-DE" dirty="0" err="1"/>
              <a:t>pollutants</a:t>
            </a:r>
            <a:r>
              <a:rPr lang="de-DE" dirty="0"/>
              <a:t>, SLCPs) zählen Methan, Ruß, bodennahes Ozon und Schwefelaerosole. Sie haben erheblichen Einfluss auf das Klima: Ruß und Methan gehören neben CO</a:t>
            </a:r>
            <a:r>
              <a:rPr lang="de-DE" baseline="-25000" dirty="0"/>
              <a:t>2</a:t>
            </a:r>
            <a:r>
              <a:rPr lang="de-DE" dirty="0"/>
              <a:t> zu den Hauptverursachern der globalen Erwärmung.</a:t>
            </a:r>
          </a:p>
          <a:p>
            <a:pPr marL="0" marR="0" indent="0" algn="l" defTabSz="914400" rtl="0" eaLnBrk="1" fontAlgn="auto" latinLnBrk="0" hangingPunct="1">
              <a:lnSpc>
                <a:spcPct val="100000"/>
              </a:lnSpc>
              <a:spcBef>
                <a:spcPts val="0"/>
              </a:spcBef>
              <a:spcAft>
                <a:spcPts val="0"/>
              </a:spcAft>
              <a:buClrTx/>
              <a:buSzTx/>
              <a:buFontTx/>
              <a:buNone/>
              <a:tabLst/>
              <a:defRPr/>
            </a:pPr>
            <a:endParaRPr lang="de-DE" sz="1200" kern="1200" dirty="0">
              <a:solidFill>
                <a:schemeClr val="tx1"/>
              </a:solidFill>
              <a:effectLst/>
              <a:latin typeface="+mn-lt"/>
              <a:ea typeface="+mn-ea"/>
              <a:cs typeface="+mn-cs"/>
            </a:endParaRPr>
          </a:p>
          <a:p>
            <a:r>
              <a:rPr lang="de-DE" dirty="0"/>
              <a:t>Bild: Igor </a:t>
            </a:r>
            <a:r>
              <a:rPr lang="de-DE" dirty="0" err="1" smtClean="0"/>
              <a:t>Jefimovs</a:t>
            </a:r>
            <a:r>
              <a:rPr lang="de-DE" dirty="0" smtClean="0"/>
              <a:t>,</a:t>
            </a:r>
            <a:r>
              <a:rPr lang="de-DE" baseline="0" dirty="0" smtClean="0"/>
              <a:t> </a:t>
            </a:r>
            <a:r>
              <a:rPr lang="de-DE" sz="1200" u="none" kern="1200" dirty="0" smtClean="0">
                <a:solidFill>
                  <a:schemeClr val="tx1"/>
                </a:solidFill>
                <a:effectLst/>
                <a:latin typeface="+mn-lt"/>
                <a:ea typeface="+mn-ea"/>
                <a:cs typeface="+mn-cs"/>
              </a:rPr>
              <a:t>https</a:t>
            </a:r>
            <a:r>
              <a:rPr lang="de-DE" sz="1200" u="none" kern="1200" dirty="0">
                <a:solidFill>
                  <a:schemeClr val="tx1"/>
                </a:solidFill>
                <a:effectLst/>
                <a:latin typeface="+mn-lt"/>
                <a:ea typeface="+mn-ea"/>
                <a:cs typeface="+mn-cs"/>
              </a:rPr>
              <a:t>://</a:t>
            </a:r>
            <a:r>
              <a:rPr lang="de-DE" sz="1200" u="none" kern="1200" dirty="0" smtClean="0">
                <a:solidFill>
                  <a:schemeClr val="tx1"/>
                </a:solidFill>
                <a:effectLst/>
                <a:latin typeface="+mn-lt"/>
                <a:ea typeface="+mn-ea"/>
                <a:cs typeface="+mn-cs"/>
              </a:rPr>
              <a:t>commons.wikimedia.org/wiki/File:Smog_over_Almaty.jpg.</a:t>
            </a:r>
            <a:r>
              <a:rPr lang="de-DE" sz="1200" u="none" kern="1200" baseline="0" dirty="0" smtClean="0">
                <a:solidFill>
                  <a:schemeClr val="tx1"/>
                </a:solidFill>
                <a:effectLst/>
                <a:latin typeface="+mn-lt"/>
                <a:ea typeface="+mn-ea"/>
                <a:cs typeface="+mn-cs"/>
              </a:rPr>
              <a:t> </a:t>
            </a:r>
            <a:r>
              <a:rPr lang="de-DE" sz="1200" u="none" kern="1200" dirty="0" smtClean="0">
                <a:solidFill>
                  <a:schemeClr val="tx1"/>
                </a:solidFill>
                <a:effectLst/>
                <a:latin typeface="+mn-lt"/>
                <a:ea typeface="+mn-ea"/>
                <a:cs typeface="+mn-cs"/>
              </a:rPr>
              <a:t>Letzter </a:t>
            </a:r>
            <a:r>
              <a:rPr lang="de-DE" sz="1200" u="none" kern="1200" dirty="0">
                <a:solidFill>
                  <a:schemeClr val="tx1"/>
                </a:solidFill>
                <a:effectLst/>
                <a:latin typeface="+mn-lt"/>
                <a:ea typeface="+mn-ea"/>
                <a:cs typeface="+mn-cs"/>
              </a:rPr>
              <a:t>Aufruf: </a:t>
            </a:r>
            <a:r>
              <a:rPr lang="de-DE" sz="1200" u="none" kern="1200" dirty="0" smtClean="0">
                <a:solidFill>
                  <a:schemeClr val="tx1"/>
                </a:solidFill>
                <a:effectLst/>
                <a:latin typeface="+mn-lt"/>
                <a:ea typeface="+mn-ea"/>
                <a:cs typeface="+mn-cs"/>
              </a:rPr>
              <a:t>14.07.2020</a:t>
            </a:r>
            <a:r>
              <a:rPr lang="de-DE" sz="1200" u="none" kern="1200" dirty="0">
                <a:solidFill>
                  <a:schemeClr val="tx1"/>
                </a:solidFill>
                <a:effectLst/>
                <a:latin typeface="+mn-lt"/>
                <a:ea typeface="+mn-ea"/>
                <a:cs typeface="+mn-cs"/>
              </a:rPr>
              <a:t/>
            </a:r>
            <a:br>
              <a:rPr lang="de-DE" sz="1200" u="none" kern="1200" dirty="0">
                <a:solidFill>
                  <a:schemeClr val="tx1"/>
                </a:solidFill>
                <a:effectLst/>
                <a:latin typeface="+mn-lt"/>
                <a:ea typeface="+mn-ea"/>
                <a:cs typeface="+mn-cs"/>
              </a:rPr>
            </a:br>
            <a:r>
              <a:rPr lang="de-DE" sz="1200" u="none" kern="1200" dirty="0">
                <a:solidFill>
                  <a:schemeClr val="tx1"/>
                </a:solidFill>
                <a:effectLst/>
                <a:latin typeface="+mn-lt"/>
                <a:ea typeface="+mn-ea"/>
                <a:cs typeface="+mn-cs"/>
              </a:rPr>
              <a:t>Text: IASS</a:t>
            </a:r>
            <a:r>
              <a:rPr lang="de-DE" sz="1200" u="none" kern="1200" baseline="0" dirty="0">
                <a:solidFill>
                  <a:schemeClr val="tx1"/>
                </a:solidFill>
                <a:effectLst/>
                <a:latin typeface="+mn-lt"/>
                <a:ea typeface="+mn-ea"/>
                <a:cs typeface="+mn-cs"/>
              </a:rPr>
              <a:t> </a:t>
            </a:r>
            <a:r>
              <a:rPr lang="de-DE" sz="1200" u="none" kern="1200" baseline="0" dirty="0" err="1" smtClean="0">
                <a:solidFill>
                  <a:schemeClr val="tx1"/>
                </a:solidFill>
                <a:effectLst/>
                <a:latin typeface="+mn-lt"/>
                <a:ea typeface="+mn-ea"/>
                <a:cs typeface="+mn-cs"/>
              </a:rPr>
              <a:t>Potdsam</a:t>
            </a:r>
            <a:r>
              <a:rPr lang="de-DE" sz="1200" u="none" kern="1200" baseline="0" dirty="0" smtClean="0">
                <a:solidFill>
                  <a:schemeClr val="tx1"/>
                </a:solidFill>
                <a:effectLst/>
                <a:latin typeface="+mn-lt"/>
                <a:ea typeface="+mn-ea"/>
                <a:cs typeface="+mn-cs"/>
              </a:rPr>
              <a:t>, </a:t>
            </a:r>
            <a:r>
              <a:rPr lang="de-DE" sz="1200" u="none" kern="1200" dirty="0" smtClean="0">
                <a:solidFill>
                  <a:schemeClr val="tx1"/>
                </a:solidFill>
                <a:effectLst/>
                <a:latin typeface="+mn-lt"/>
                <a:ea typeface="+mn-ea"/>
                <a:cs typeface="+mn-cs"/>
              </a:rPr>
              <a:t>https</a:t>
            </a:r>
            <a:r>
              <a:rPr lang="de-DE" sz="1200" u="none" kern="1200" dirty="0">
                <a:solidFill>
                  <a:schemeClr val="tx1"/>
                </a:solidFill>
                <a:effectLst/>
                <a:latin typeface="+mn-lt"/>
                <a:ea typeface="+mn-ea"/>
                <a:cs typeface="+mn-cs"/>
              </a:rPr>
              <a:t>://</a:t>
            </a:r>
            <a:r>
              <a:rPr lang="de-DE" sz="1200" u="none" kern="1200" dirty="0" smtClean="0">
                <a:solidFill>
                  <a:schemeClr val="tx1"/>
                </a:solidFill>
                <a:effectLst/>
                <a:latin typeface="+mn-lt"/>
                <a:ea typeface="+mn-ea"/>
                <a:cs typeface="+mn-cs"/>
              </a:rPr>
              <a:t>www.iass-potsdam.de/de/ergebnisse/dossiers/luftverschmutzung-und-klimawandel</a:t>
            </a:r>
            <a:r>
              <a:rPr lang="de-DE" sz="1200" u="none" kern="1200" baseline="0" dirty="0" smtClean="0">
                <a:solidFill>
                  <a:schemeClr val="tx1"/>
                </a:solidFill>
                <a:effectLst/>
                <a:latin typeface="+mn-lt"/>
                <a:ea typeface="+mn-ea"/>
                <a:cs typeface="+mn-cs"/>
              </a:rPr>
              <a:t>. </a:t>
            </a:r>
            <a:r>
              <a:rPr lang="de-DE" sz="1200" i="0" u="none" kern="1200" dirty="0" smtClean="0">
                <a:solidFill>
                  <a:schemeClr val="tx1"/>
                </a:solidFill>
                <a:effectLst/>
                <a:latin typeface="+mn-lt"/>
                <a:ea typeface="+mn-ea"/>
                <a:cs typeface="+mn-cs"/>
              </a:rPr>
              <a:t>Letzter </a:t>
            </a:r>
            <a:r>
              <a:rPr lang="de-DE" sz="1200" i="0" u="none" kern="1200" dirty="0">
                <a:solidFill>
                  <a:schemeClr val="tx1"/>
                </a:solidFill>
                <a:effectLst/>
                <a:latin typeface="+mn-lt"/>
                <a:ea typeface="+mn-ea"/>
                <a:cs typeface="+mn-cs"/>
              </a:rPr>
              <a:t>Aufruf </a:t>
            </a:r>
            <a:r>
              <a:rPr lang="de-DE" sz="1200" i="0" u="none" kern="1200" dirty="0" smtClean="0">
                <a:solidFill>
                  <a:schemeClr val="tx1"/>
                </a:solidFill>
                <a:effectLst/>
                <a:latin typeface="+mn-lt"/>
                <a:ea typeface="+mn-ea"/>
                <a:cs typeface="+mn-cs"/>
              </a:rPr>
              <a:t>14.07.2020</a:t>
            </a:r>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14</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1" kern="1200" dirty="0">
                <a:solidFill>
                  <a:schemeClr val="tx1"/>
                </a:solidFill>
                <a:effectLst/>
                <a:latin typeface="+mn-lt"/>
                <a:ea typeface="+mn-ea"/>
                <a:cs typeface="+mn-cs"/>
              </a:rPr>
              <a:t>Hochwasser in Worms</a:t>
            </a:r>
            <a:r>
              <a:rPr lang="de-DE" sz="1200" b="0" i="1" kern="1200" baseline="0" dirty="0">
                <a:solidFill>
                  <a:schemeClr val="tx1"/>
                </a:solidFill>
                <a:effectLst/>
                <a:latin typeface="+mn-lt"/>
                <a:ea typeface="+mn-ea"/>
                <a:cs typeface="+mn-cs"/>
              </a:rPr>
              <a:t> 2013, Deutschland</a:t>
            </a:r>
            <a:endParaRPr lang="de-DE" sz="1200" b="0" i="1" kern="1200" dirty="0">
              <a:solidFill>
                <a:schemeClr val="tx1"/>
              </a:solidFill>
              <a:effectLst/>
              <a:latin typeface="+mn-lt"/>
              <a:ea typeface="+mn-ea"/>
              <a:cs typeface="+mn-cs"/>
            </a:endParaRPr>
          </a:p>
          <a:p>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r>
              <a:rPr lang="de-DE" sz="1200" b="1" kern="1200" baseline="0" dirty="0">
                <a:solidFill>
                  <a:schemeClr val="tx1"/>
                </a:solidFill>
                <a:effectLst/>
                <a:latin typeface="+mn-lt"/>
                <a:ea typeface="+mn-ea"/>
                <a:cs typeface="+mn-cs"/>
              </a:rPr>
              <a:t>Spickzettel für Lehrende:</a:t>
            </a:r>
            <a:r>
              <a:rPr lang="de-DE" sz="1200" kern="1200" dirty="0">
                <a:solidFill>
                  <a:schemeClr val="tx1"/>
                </a:solidFill>
                <a:effectLst/>
                <a:latin typeface="+mn-lt"/>
                <a:ea typeface="+mn-ea"/>
                <a:cs typeface="+mn-cs"/>
              </a:rPr>
              <a:t/>
            </a:r>
            <a:br>
              <a:rPr lang="de-DE" sz="1200" kern="1200" dirty="0">
                <a:solidFill>
                  <a:schemeClr val="tx1"/>
                </a:solidFill>
                <a:effectLst/>
                <a:latin typeface="+mn-lt"/>
                <a:ea typeface="+mn-ea"/>
                <a:cs typeface="+mn-cs"/>
              </a:rPr>
            </a:br>
            <a:r>
              <a:rPr lang="de-DE" dirty="0"/>
              <a:t>Bayern, Thüringen, Sachsen, Sachsen-Anhalt, Brandenburg, Mecklenburg-Vorpommern, Niedersachsen und Schleswig-Holstein: Seit Ende Mai bahnt sich das Hochwasser seinen Weg durch Deutschland: entlang der Donau, Saale, Elbe und weiterer Flüsse. Während sich in Süddeutschland die Lage vielerorts langsam stabilisiert, steht den Menschen in Norddeutschland der Höhepunkt der Elbe-Flut noch bevor. Aktuell sind vor allem Gemeinden in Schleswig-Holstein und Niedersachsen betroffen (Stand: 12. Juni 2013). Als Ursache für die sich häufenden „Jahrhundertfluten“ machen Experten vor allem extreme Starkregenfälle verantwortlich. Nach Angaben des Deutschen Wetterdienstes (DWD) fielen im ungewöhnlich "nassen" Mai bis Anfang Juni fast 23 Billionen Liter Regenwasser auf Deutschland. Diese Mengen kann der Boden kaum aufnehmen. Aber auch der </a:t>
            </a:r>
            <a:r>
              <a:rPr lang="de-DE" u="none" dirty="0"/>
              <a:t>forcierte Deichbau, Flussbegradigungen und Bodenversiegelungen sollen zur Verschärfung der Hochwasserlage </a:t>
            </a:r>
            <a:r>
              <a:rPr lang="de-DE" u="none" dirty="0" smtClean="0"/>
              <a:t>beitragen:</a:t>
            </a:r>
            <a:r>
              <a:rPr lang="de-DE" u="none" baseline="0" dirty="0" smtClean="0"/>
              <a:t> Die</a:t>
            </a:r>
            <a:r>
              <a:rPr lang="de-DE" u="none" dirty="0" smtClean="0"/>
              <a:t> </a:t>
            </a:r>
            <a:r>
              <a:rPr lang="de-DE" u="none" dirty="0"/>
              <a:t>Ströme werden dadurch kanalisiert, was zu einer erhöhten Fließgeschwindigkeit der Flüsse führt.</a:t>
            </a:r>
          </a:p>
          <a:p>
            <a:pPr marL="0" marR="0" indent="0" algn="l" defTabSz="914400" rtl="0" eaLnBrk="1" fontAlgn="auto" latinLnBrk="0" hangingPunct="1">
              <a:lnSpc>
                <a:spcPct val="100000"/>
              </a:lnSpc>
              <a:spcBef>
                <a:spcPts val="0"/>
              </a:spcBef>
              <a:spcAft>
                <a:spcPts val="0"/>
              </a:spcAft>
              <a:buClrTx/>
              <a:buSzTx/>
              <a:buFontTx/>
              <a:buNone/>
              <a:tabLst/>
              <a:defRPr/>
            </a:pPr>
            <a:endParaRPr lang="de-DE" u="none" dirty="0"/>
          </a:p>
          <a:p>
            <a:r>
              <a:rPr lang="de-DE" u="none" dirty="0"/>
              <a:t>Bild: </a:t>
            </a:r>
            <a:r>
              <a:rPr lang="de-DE" u="none" dirty="0" err="1"/>
              <a:t>Jivee</a:t>
            </a:r>
            <a:r>
              <a:rPr lang="de-DE" u="none" dirty="0"/>
              <a:t> </a:t>
            </a:r>
            <a:r>
              <a:rPr lang="de-DE" u="none" dirty="0" smtClean="0"/>
              <a:t>Blau,</a:t>
            </a:r>
            <a:r>
              <a:rPr lang="de-DE" u="none" baseline="0" dirty="0" smtClean="0"/>
              <a:t> </a:t>
            </a:r>
            <a:r>
              <a:rPr lang="de-DE" sz="1200" u="none" kern="1200" dirty="0" smtClean="0">
                <a:solidFill>
                  <a:schemeClr val="tx1"/>
                </a:solidFill>
                <a:effectLst/>
                <a:latin typeface="+mn-lt"/>
                <a:ea typeface="+mn-ea"/>
                <a:cs typeface="+mn-cs"/>
              </a:rPr>
              <a:t>https</a:t>
            </a:r>
            <a:r>
              <a:rPr lang="de-DE" sz="1200" u="none" kern="1200" dirty="0">
                <a:solidFill>
                  <a:schemeClr val="tx1"/>
                </a:solidFill>
                <a:effectLst/>
                <a:latin typeface="+mn-lt"/>
                <a:ea typeface="+mn-ea"/>
                <a:cs typeface="+mn-cs"/>
              </a:rPr>
              <a:t>://commons.wikimedia.org/wiki/File:Worms-_Flo%C3%9Fhafenstra%C3%9Fe-_Bushaltestelle_Naturfreundehaus_(bei_Hochwasser_in_Mitteleuropa_2013)_</a:t>
            </a:r>
            <a:r>
              <a:rPr lang="de-DE" sz="1200" u="none" kern="1200" dirty="0" smtClean="0">
                <a:solidFill>
                  <a:schemeClr val="tx1"/>
                </a:solidFill>
                <a:effectLst/>
                <a:latin typeface="+mn-lt"/>
                <a:ea typeface="+mn-ea"/>
                <a:cs typeface="+mn-cs"/>
              </a:rPr>
              <a:t>3.6.2013.JPG.</a:t>
            </a:r>
            <a:r>
              <a:rPr lang="de-DE" sz="1200" u="none" kern="1200" baseline="0" dirty="0" smtClean="0">
                <a:solidFill>
                  <a:schemeClr val="tx1"/>
                </a:solidFill>
                <a:effectLst/>
                <a:latin typeface="+mn-lt"/>
                <a:ea typeface="+mn-ea"/>
                <a:cs typeface="+mn-cs"/>
              </a:rPr>
              <a:t> </a:t>
            </a:r>
            <a:r>
              <a:rPr lang="de-DE" sz="1200" u="none" kern="1200" dirty="0" smtClean="0">
                <a:solidFill>
                  <a:schemeClr val="tx1"/>
                </a:solidFill>
                <a:effectLst/>
                <a:latin typeface="+mn-lt"/>
                <a:ea typeface="+mn-ea"/>
                <a:cs typeface="+mn-cs"/>
              </a:rPr>
              <a:t>Letzter </a:t>
            </a:r>
            <a:r>
              <a:rPr lang="de-DE" sz="1200" u="none" kern="1200" dirty="0">
                <a:solidFill>
                  <a:schemeClr val="tx1"/>
                </a:solidFill>
                <a:effectLst/>
                <a:latin typeface="+mn-lt"/>
                <a:ea typeface="+mn-ea"/>
                <a:cs typeface="+mn-cs"/>
              </a:rPr>
              <a:t>Aufruf: </a:t>
            </a:r>
            <a:r>
              <a:rPr lang="de-DE" sz="1200" u="none" kern="1200" dirty="0" smtClean="0">
                <a:solidFill>
                  <a:schemeClr val="tx1"/>
                </a:solidFill>
                <a:effectLst/>
                <a:latin typeface="+mn-lt"/>
                <a:ea typeface="+mn-ea"/>
                <a:cs typeface="+mn-cs"/>
              </a:rPr>
              <a:t>14.07.2020</a:t>
            </a:r>
            <a:r>
              <a:rPr lang="de-DE" sz="1200" u="none" kern="1200" dirty="0">
                <a:solidFill>
                  <a:schemeClr val="tx1"/>
                </a:solidFill>
                <a:effectLst/>
                <a:latin typeface="+mn-lt"/>
                <a:ea typeface="+mn-ea"/>
                <a:cs typeface="+mn-cs"/>
              </a:rPr>
              <a:t/>
            </a:r>
            <a:br>
              <a:rPr lang="de-DE" sz="1200" u="none" kern="1200" dirty="0">
                <a:solidFill>
                  <a:schemeClr val="tx1"/>
                </a:solidFill>
                <a:effectLst/>
                <a:latin typeface="+mn-lt"/>
                <a:ea typeface="+mn-ea"/>
                <a:cs typeface="+mn-cs"/>
              </a:rPr>
            </a:br>
            <a:r>
              <a:rPr lang="de-DE" sz="1200" u="none" kern="1200" dirty="0">
                <a:solidFill>
                  <a:schemeClr val="tx1"/>
                </a:solidFill>
                <a:effectLst/>
                <a:latin typeface="+mn-lt"/>
                <a:ea typeface="+mn-ea"/>
                <a:cs typeface="+mn-cs"/>
              </a:rPr>
              <a:t>Text: Bundeszentrale für politische </a:t>
            </a:r>
            <a:r>
              <a:rPr lang="de-DE" sz="1200" u="none" kern="1200" dirty="0" smtClean="0">
                <a:solidFill>
                  <a:schemeClr val="tx1"/>
                </a:solidFill>
                <a:effectLst/>
                <a:latin typeface="+mn-lt"/>
                <a:ea typeface="+mn-ea"/>
                <a:cs typeface="+mn-cs"/>
              </a:rPr>
              <a:t>Bildung,</a:t>
            </a:r>
            <a:r>
              <a:rPr lang="de-DE" sz="1200" u="none" kern="1200" baseline="0" dirty="0" smtClean="0">
                <a:solidFill>
                  <a:schemeClr val="tx1"/>
                </a:solidFill>
                <a:effectLst/>
                <a:latin typeface="+mn-lt"/>
                <a:ea typeface="+mn-ea"/>
                <a:cs typeface="+mn-cs"/>
              </a:rPr>
              <a:t> </a:t>
            </a:r>
            <a:r>
              <a:rPr lang="de-DE" sz="1200" u="none" kern="1200" dirty="0" smtClean="0">
                <a:solidFill>
                  <a:schemeClr val="tx1"/>
                </a:solidFill>
                <a:effectLst/>
                <a:latin typeface="+mn-lt"/>
                <a:ea typeface="+mn-ea"/>
                <a:cs typeface="+mn-cs"/>
              </a:rPr>
              <a:t>https</a:t>
            </a:r>
            <a:r>
              <a:rPr lang="de-DE" sz="1200" u="none" kern="1200" dirty="0">
                <a:solidFill>
                  <a:schemeClr val="tx1"/>
                </a:solidFill>
                <a:effectLst/>
                <a:latin typeface="+mn-lt"/>
                <a:ea typeface="+mn-ea"/>
                <a:cs typeface="+mn-cs"/>
              </a:rPr>
              <a:t>://</a:t>
            </a:r>
            <a:r>
              <a:rPr lang="de-DE" sz="1200" u="none" kern="1200" dirty="0" smtClean="0">
                <a:solidFill>
                  <a:schemeClr val="tx1"/>
                </a:solidFill>
                <a:effectLst/>
                <a:latin typeface="+mn-lt"/>
                <a:ea typeface="+mn-ea"/>
                <a:cs typeface="+mn-cs"/>
              </a:rPr>
              <a:t>www.bpb.de/politik/hintergrund-aktuell/163064/hochwasser-in-deutschland-12-06-2013</a:t>
            </a:r>
            <a:r>
              <a:rPr lang="de-DE" sz="1200" u="none" kern="1200" baseline="0" dirty="0" smtClean="0">
                <a:solidFill>
                  <a:schemeClr val="tx1"/>
                </a:solidFill>
                <a:effectLst/>
                <a:latin typeface="+mn-lt"/>
                <a:ea typeface="+mn-ea"/>
                <a:cs typeface="+mn-cs"/>
              </a:rPr>
              <a:t>. </a:t>
            </a:r>
            <a:r>
              <a:rPr lang="de-DE" sz="1200" i="0" u="none" kern="1200" dirty="0" smtClean="0">
                <a:solidFill>
                  <a:schemeClr val="tx1"/>
                </a:solidFill>
                <a:effectLst/>
                <a:latin typeface="+mn-lt"/>
                <a:ea typeface="+mn-ea"/>
                <a:cs typeface="+mn-cs"/>
              </a:rPr>
              <a:t>Letzter Aufruf: 14.07.2020</a:t>
            </a:r>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15</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1" kern="1200" dirty="0">
                <a:solidFill>
                  <a:schemeClr val="tx1"/>
                </a:solidFill>
                <a:effectLst/>
                <a:latin typeface="+mn-lt"/>
                <a:ea typeface="+mn-ea"/>
                <a:cs typeface="+mn-cs"/>
              </a:rPr>
              <a:t>Klimakonferenz (COP22) in Paris 2015</a:t>
            </a:r>
          </a:p>
          <a:p>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r>
              <a:rPr lang="de-DE" sz="1200" b="1" kern="1200" baseline="0" dirty="0">
                <a:solidFill>
                  <a:schemeClr val="tx1"/>
                </a:solidFill>
                <a:effectLst/>
                <a:latin typeface="+mn-lt"/>
                <a:ea typeface="+mn-ea"/>
                <a:cs typeface="+mn-cs"/>
              </a:rPr>
              <a:t>Spickzettel für Lehrende:</a:t>
            </a:r>
            <a:r>
              <a:rPr lang="de-DE" sz="1200" kern="1200" dirty="0">
                <a:solidFill>
                  <a:schemeClr val="tx1"/>
                </a:solidFill>
                <a:effectLst/>
                <a:latin typeface="+mn-lt"/>
                <a:ea typeface="+mn-ea"/>
                <a:cs typeface="+mn-cs"/>
              </a:rPr>
              <a:t/>
            </a:r>
            <a:br>
              <a:rPr lang="de-DE" sz="1200" kern="1200" dirty="0">
                <a:solidFill>
                  <a:schemeClr val="tx1"/>
                </a:solidFill>
                <a:effectLst/>
                <a:latin typeface="+mn-lt"/>
                <a:ea typeface="+mn-ea"/>
                <a:cs typeface="+mn-cs"/>
              </a:rPr>
            </a:br>
            <a:r>
              <a:rPr lang="de-DE" sz="1200" kern="1200" dirty="0">
                <a:solidFill>
                  <a:schemeClr val="tx1"/>
                </a:solidFill>
                <a:effectLst/>
                <a:latin typeface="+mn-lt"/>
                <a:ea typeface="+mn-ea"/>
                <a:cs typeface="+mn-cs"/>
              </a:rPr>
              <a:t>D</a:t>
            </a:r>
            <a:r>
              <a:rPr lang="de-DE" dirty="0"/>
              <a:t>ie UN-Klimakonferenz in Paris 2015 (kurz COP 21) fand als 21. UN-Klimakonferenz vom 30. November bis 12. Dezember 2015 in Paris (Frankreich) statt. Dieser Konferenz wurde eine zentrale Bedeutung zugemessen, da hier eine neue internationale Klimaschutz-Vereinbarung in Nachfolge des Kyoto-Protokolls verabschiedet werden sollte. Ursprünglich sollte die Konferenz nur bis zum 11. Dezember abgehalten werden; aufgrund mehrerer strittiger Punkte beschloss die Konferenzleitung, die Verhandlungen um einen Tag zu verlängern.</a:t>
            </a:r>
            <a:r>
              <a:rPr lang="de-DE" baseline="0" dirty="0"/>
              <a:t> </a:t>
            </a:r>
            <a:r>
              <a:rPr lang="de-DE" dirty="0"/>
              <a:t>Am Abend des 12. Dezember wurde von der Versammlung ein Klimaabkommen beschlossen, das die Begrenzung der globalen Erwärmung auf deutlich unter 2 °C, möglichst 1,5 °C im Vergleich zu vorindustriellen Levels vorsieht</a:t>
            </a:r>
            <a:r>
              <a:rPr lang="de-DE" baseline="0" dirty="0"/>
              <a:t> </a:t>
            </a:r>
            <a:r>
              <a:rPr lang="de-DE" dirty="0"/>
              <a:t>und das Übereinkommen von Paris genannt wird.</a:t>
            </a:r>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a:p>
          <a:p>
            <a:r>
              <a:rPr lang="de-DE" dirty="0"/>
              <a:t>Bild: Arnaud </a:t>
            </a:r>
            <a:r>
              <a:rPr lang="de-DE" dirty="0" smtClean="0"/>
              <a:t>BOUISSOU, https://www.flickr.com/photos/cop21/23595388112</a:t>
            </a:r>
            <a:r>
              <a:rPr lang="de-DE" sz="1200" u="none" kern="1200" dirty="0" smtClean="0">
                <a:solidFill>
                  <a:schemeClr val="tx1"/>
                </a:solidFill>
                <a:effectLst/>
                <a:latin typeface="+mn-lt"/>
                <a:ea typeface="+mn-ea"/>
                <a:cs typeface="+mn-cs"/>
              </a:rPr>
              <a:t>.</a:t>
            </a:r>
            <a:r>
              <a:rPr lang="de-DE" sz="1200" u="none" kern="1200" baseline="0" dirty="0" smtClean="0">
                <a:solidFill>
                  <a:schemeClr val="tx1"/>
                </a:solidFill>
                <a:effectLst/>
                <a:latin typeface="+mn-lt"/>
                <a:ea typeface="+mn-ea"/>
                <a:cs typeface="+mn-cs"/>
              </a:rPr>
              <a:t> </a:t>
            </a:r>
            <a:r>
              <a:rPr lang="de-DE" sz="1200" u="none" kern="1200" dirty="0" smtClean="0">
                <a:solidFill>
                  <a:schemeClr val="tx1"/>
                </a:solidFill>
                <a:effectLst/>
                <a:latin typeface="+mn-lt"/>
                <a:ea typeface="+mn-ea"/>
                <a:cs typeface="+mn-cs"/>
              </a:rPr>
              <a:t>Letzter </a:t>
            </a:r>
            <a:r>
              <a:rPr lang="de-DE" sz="1200" u="none" kern="1200" dirty="0">
                <a:solidFill>
                  <a:schemeClr val="tx1"/>
                </a:solidFill>
                <a:effectLst/>
                <a:latin typeface="+mn-lt"/>
                <a:ea typeface="+mn-ea"/>
                <a:cs typeface="+mn-cs"/>
              </a:rPr>
              <a:t>Aufruf: </a:t>
            </a:r>
            <a:r>
              <a:rPr lang="de-DE" sz="1200" u="none" kern="1200" dirty="0" smtClean="0">
                <a:solidFill>
                  <a:schemeClr val="tx1"/>
                </a:solidFill>
                <a:effectLst/>
                <a:latin typeface="+mn-lt"/>
                <a:ea typeface="+mn-ea"/>
                <a:cs typeface="+mn-cs"/>
              </a:rPr>
              <a:t>14.07.2020</a:t>
            </a:r>
            <a:r>
              <a:rPr lang="de-DE" sz="1200" u="none" kern="1200" dirty="0">
                <a:solidFill>
                  <a:schemeClr val="tx1"/>
                </a:solidFill>
                <a:effectLst/>
                <a:latin typeface="+mn-lt"/>
                <a:ea typeface="+mn-ea"/>
                <a:cs typeface="+mn-cs"/>
              </a:rPr>
              <a:t/>
            </a:r>
            <a:br>
              <a:rPr lang="de-DE" sz="1200" u="none" kern="1200" dirty="0">
                <a:solidFill>
                  <a:schemeClr val="tx1"/>
                </a:solidFill>
                <a:effectLst/>
                <a:latin typeface="+mn-lt"/>
                <a:ea typeface="+mn-ea"/>
                <a:cs typeface="+mn-cs"/>
              </a:rPr>
            </a:br>
            <a:r>
              <a:rPr lang="de-DE" sz="1200" u="none" kern="1200" dirty="0">
                <a:solidFill>
                  <a:schemeClr val="tx1"/>
                </a:solidFill>
                <a:effectLst/>
                <a:latin typeface="+mn-lt"/>
                <a:ea typeface="+mn-ea"/>
                <a:cs typeface="+mn-cs"/>
              </a:rPr>
              <a:t>Text: </a:t>
            </a:r>
            <a:r>
              <a:rPr lang="de-DE" sz="1200" u="none" kern="1200" dirty="0" smtClean="0">
                <a:solidFill>
                  <a:schemeClr val="tx1"/>
                </a:solidFill>
                <a:effectLst/>
                <a:latin typeface="+mn-lt"/>
                <a:ea typeface="+mn-ea"/>
                <a:cs typeface="+mn-cs"/>
              </a:rPr>
              <a:t>Wikipedia,</a:t>
            </a:r>
            <a:r>
              <a:rPr lang="de-DE" sz="1200" u="none" kern="1200" baseline="0" dirty="0" smtClean="0">
                <a:solidFill>
                  <a:schemeClr val="tx1"/>
                </a:solidFill>
                <a:effectLst/>
                <a:latin typeface="+mn-lt"/>
                <a:ea typeface="+mn-ea"/>
                <a:cs typeface="+mn-cs"/>
              </a:rPr>
              <a:t> </a:t>
            </a:r>
            <a:r>
              <a:rPr lang="de-DE" sz="1200" u="none" kern="1200" dirty="0" smtClean="0">
                <a:solidFill>
                  <a:schemeClr val="tx1"/>
                </a:solidFill>
                <a:effectLst/>
                <a:latin typeface="+mn-lt"/>
                <a:ea typeface="+mn-ea"/>
                <a:cs typeface="+mn-cs"/>
              </a:rPr>
              <a:t>https</a:t>
            </a:r>
            <a:r>
              <a:rPr lang="de-DE" sz="1200" u="none" kern="1200" dirty="0">
                <a:solidFill>
                  <a:schemeClr val="tx1"/>
                </a:solidFill>
                <a:effectLst/>
                <a:latin typeface="+mn-lt"/>
                <a:ea typeface="+mn-ea"/>
                <a:cs typeface="+mn-cs"/>
              </a:rPr>
              <a:t>://</a:t>
            </a:r>
            <a:r>
              <a:rPr lang="de-DE" sz="1200" u="none" kern="1200" dirty="0" smtClean="0">
                <a:solidFill>
                  <a:schemeClr val="tx1"/>
                </a:solidFill>
                <a:effectLst/>
                <a:latin typeface="+mn-lt"/>
                <a:ea typeface="+mn-ea"/>
                <a:cs typeface="+mn-cs"/>
              </a:rPr>
              <a:t>de.wikipedia.org/wiki/UN-Klimakonferenz_in_Paris_2015</a:t>
            </a:r>
            <a:r>
              <a:rPr lang="de-DE" sz="1200" u="none" kern="1200" baseline="0" dirty="0" smtClean="0">
                <a:solidFill>
                  <a:schemeClr val="tx1"/>
                </a:solidFill>
                <a:effectLst/>
                <a:latin typeface="+mn-lt"/>
                <a:ea typeface="+mn-ea"/>
                <a:cs typeface="+mn-cs"/>
              </a:rPr>
              <a:t>. </a:t>
            </a:r>
            <a:r>
              <a:rPr lang="de-DE" sz="1200" i="0" u="none" kern="1200" dirty="0" smtClean="0">
                <a:solidFill>
                  <a:schemeClr val="tx1"/>
                </a:solidFill>
                <a:effectLst/>
                <a:latin typeface="+mn-lt"/>
                <a:ea typeface="+mn-ea"/>
                <a:cs typeface="+mn-cs"/>
              </a:rPr>
              <a:t>Letzter </a:t>
            </a:r>
            <a:r>
              <a:rPr lang="de-DE" sz="1200" i="0" u="none" kern="1200" dirty="0">
                <a:solidFill>
                  <a:schemeClr val="tx1"/>
                </a:solidFill>
                <a:effectLst/>
                <a:latin typeface="+mn-lt"/>
                <a:ea typeface="+mn-ea"/>
                <a:cs typeface="+mn-cs"/>
              </a:rPr>
              <a:t>Aufruf </a:t>
            </a:r>
            <a:r>
              <a:rPr lang="de-DE" sz="1200" i="0" u="none" kern="1200" dirty="0" smtClean="0">
                <a:solidFill>
                  <a:schemeClr val="tx1"/>
                </a:solidFill>
                <a:effectLst/>
                <a:latin typeface="+mn-lt"/>
                <a:ea typeface="+mn-ea"/>
                <a:cs typeface="+mn-cs"/>
              </a:rPr>
              <a:t>14.07.2020</a:t>
            </a:r>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16</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1" kern="1200" dirty="0">
                <a:solidFill>
                  <a:schemeClr val="tx1"/>
                </a:solidFill>
                <a:effectLst/>
                <a:latin typeface="+mn-lt"/>
                <a:ea typeface="+mn-ea"/>
                <a:cs typeface="+mn-cs"/>
              </a:rPr>
              <a:t>Kohlekraft in Deutschland und Anderswo</a:t>
            </a:r>
          </a:p>
          <a:p>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r>
              <a:rPr lang="de-DE" sz="1200" b="1" kern="1200" baseline="0" dirty="0">
                <a:solidFill>
                  <a:schemeClr val="tx1"/>
                </a:solidFill>
                <a:effectLst/>
                <a:latin typeface="+mn-lt"/>
                <a:ea typeface="+mn-ea"/>
                <a:cs typeface="+mn-cs"/>
              </a:rPr>
              <a:t>Spickzettel für Lehrende:</a:t>
            </a:r>
            <a:r>
              <a:rPr lang="de-DE" sz="1200" kern="1200" dirty="0">
                <a:solidFill>
                  <a:schemeClr val="tx1"/>
                </a:solidFill>
                <a:effectLst/>
                <a:latin typeface="+mn-lt"/>
                <a:ea typeface="+mn-ea"/>
                <a:cs typeface="+mn-cs"/>
              </a:rPr>
              <a:t/>
            </a:r>
            <a:br>
              <a:rPr lang="de-DE" sz="1200" kern="1200" dirty="0">
                <a:solidFill>
                  <a:schemeClr val="tx1"/>
                </a:solidFill>
                <a:effectLst/>
                <a:latin typeface="+mn-lt"/>
                <a:ea typeface="+mn-ea"/>
                <a:cs typeface="+mn-cs"/>
              </a:rPr>
            </a:br>
            <a:r>
              <a:rPr lang="de-DE" sz="1200" kern="1200" baseline="0" dirty="0">
                <a:solidFill>
                  <a:schemeClr val="tx1"/>
                </a:solidFill>
                <a:effectLst/>
                <a:latin typeface="+mn-lt"/>
                <a:ea typeface="+mn-ea"/>
                <a:cs typeface="+mn-cs"/>
              </a:rPr>
              <a:t>Dattel 4 ans Netz nehmen, trotz Kohleausstieg? Wie sieht es mit dem Bau von Kohlekraftwerken in anderen Ländern </a:t>
            </a:r>
            <a:r>
              <a:rPr lang="de-DE" sz="1200" kern="1200" baseline="0" dirty="0" smtClean="0">
                <a:solidFill>
                  <a:schemeClr val="tx1"/>
                </a:solidFill>
                <a:effectLst/>
                <a:latin typeface="+mn-lt"/>
                <a:ea typeface="+mn-ea"/>
                <a:cs typeface="+mn-cs"/>
              </a:rPr>
              <a:t>aus? </a:t>
            </a:r>
            <a:r>
              <a:rPr lang="de-DE" sz="1200" kern="1200" baseline="0" dirty="0">
                <a:solidFill>
                  <a:schemeClr val="tx1"/>
                </a:solidFill>
                <a:effectLst/>
                <a:latin typeface="+mn-lt"/>
                <a:ea typeface="+mn-ea"/>
                <a:cs typeface="+mn-cs"/>
              </a:rPr>
              <a:t>Wenn Deutschland aussteigt, seine Technik aber anderswo in Europa oder der Welt einsetzt?</a:t>
            </a:r>
            <a:br>
              <a:rPr lang="de-DE" sz="1200" kern="1200" baseline="0" dirty="0">
                <a:solidFill>
                  <a:schemeClr val="tx1"/>
                </a:solidFill>
                <a:effectLst/>
                <a:latin typeface="+mn-lt"/>
                <a:ea typeface="+mn-ea"/>
                <a:cs typeface="+mn-cs"/>
              </a:rPr>
            </a:br>
            <a:r>
              <a:rPr lang="de-DE" sz="1200" kern="1200" baseline="0" dirty="0">
                <a:solidFill>
                  <a:schemeClr val="tx1"/>
                </a:solidFill>
                <a:effectLst/>
                <a:latin typeface="+mn-lt"/>
                <a:ea typeface="+mn-ea"/>
                <a:cs typeface="+mn-cs"/>
              </a:rPr>
              <a:t>Zum Beispiel formt sich zunehmender Widerstand gegen RWE. Der größte Kohlekonzern und CO</a:t>
            </a:r>
            <a:r>
              <a:rPr lang="de-DE" sz="1200" kern="1200" baseline="-25000" dirty="0">
                <a:solidFill>
                  <a:schemeClr val="tx1"/>
                </a:solidFill>
                <a:effectLst/>
                <a:latin typeface="+mn-lt"/>
                <a:ea typeface="+mn-ea"/>
                <a:cs typeface="+mn-cs"/>
              </a:rPr>
              <a:t>2</a:t>
            </a:r>
            <a:r>
              <a:rPr lang="de-DE" sz="1200" kern="1200" baseline="0" dirty="0">
                <a:solidFill>
                  <a:schemeClr val="tx1"/>
                </a:solidFill>
                <a:effectLst/>
                <a:latin typeface="+mn-lt"/>
                <a:ea typeface="+mn-ea"/>
                <a:cs typeface="+mn-cs"/>
              </a:rPr>
              <a:t>-Emittent in Europa </a:t>
            </a:r>
            <a:r>
              <a:rPr lang="de-DE" sz="1200" kern="1200" baseline="0" dirty="0" smtClean="0">
                <a:solidFill>
                  <a:schemeClr val="tx1"/>
                </a:solidFill>
                <a:effectLst/>
                <a:latin typeface="+mn-lt"/>
                <a:ea typeface="+mn-ea"/>
                <a:cs typeface="+mn-cs"/>
              </a:rPr>
              <a:t>plant, in </a:t>
            </a:r>
            <a:r>
              <a:rPr lang="de-DE" sz="1200" kern="1200" baseline="0" dirty="0">
                <a:solidFill>
                  <a:schemeClr val="tx1"/>
                </a:solidFill>
                <a:effectLst/>
                <a:latin typeface="+mn-lt"/>
                <a:ea typeface="+mn-ea"/>
                <a:cs typeface="+mn-cs"/>
              </a:rPr>
              <a:t>seinen Tagebauen noch 945 Millionen Tonnen Braunkohle bis 2038 zu fördern - dafür sollen noch fünf Dörfer weichen. Durch diese Kohleförderung und Verstromung werden noch rund 945 Millionen Tonnen CO</a:t>
            </a:r>
            <a:r>
              <a:rPr lang="de-DE" sz="1200" kern="1200" baseline="-25000" dirty="0">
                <a:solidFill>
                  <a:schemeClr val="tx1"/>
                </a:solidFill>
                <a:effectLst/>
                <a:latin typeface="+mn-lt"/>
                <a:ea typeface="+mn-ea"/>
                <a:cs typeface="+mn-cs"/>
              </a:rPr>
              <a:t>2 </a:t>
            </a:r>
            <a:r>
              <a:rPr lang="de-DE" sz="1200" kern="1200" baseline="0" dirty="0">
                <a:solidFill>
                  <a:schemeClr val="tx1"/>
                </a:solidFill>
                <a:effectLst/>
                <a:latin typeface="+mn-lt"/>
                <a:ea typeface="+mn-ea"/>
                <a:cs typeface="+mn-cs"/>
              </a:rPr>
              <a:t>in die Atmosphäre freigesetzt. Diese Pläne seien nicht mit den Klimazielen von Paris vereinbar, den Anstieg der Erderwärmung auf rund 1,75 Grad zu begrenzen, lautet das Fazit eines aktuellen Gutachtens vom Deutschen Institut für Wirtschaftsforschung (DIW) im Auftrag von Greenpeace: die Menge von Braunkohle für die Verstromung in den Kraftwerken dürfe nicht mal halb so groß sein und bei maximal 350 Millionen Tonnen (= 350 Millionen Tonnen CO2)  liegen. Die Gesamtmenge, die Deutschland  zur Einhaltung des Pariser Klimaziels noch ausstoßen dürfte, liegt laut Sachverständigenrat der Bundesregierung bei maximal 6700 Millionen Tonnen CO2.</a:t>
            </a:r>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a:p>
          <a:p>
            <a:r>
              <a:rPr lang="de-DE" dirty="0"/>
              <a:t>Bild:</a:t>
            </a:r>
            <a:r>
              <a:rPr lang="de-DE" baseline="0" dirty="0"/>
              <a:t> </a:t>
            </a:r>
            <a:r>
              <a:rPr lang="en-US" dirty="0" err="1"/>
              <a:t>Vogone</a:t>
            </a:r>
            <a:r>
              <a:rPr lang="en-US" dirty="0"/>
              <a:t>, derivate work of </a:t>
            </a:r>
            <a:r>
              <a:rPr lang="en-US" dirty="0" smtClean="0"/>
              <a:t>Alchemist-</a:t>
            </a:r>
            <a:r>
              <a:rPr lang="en-US" dirty="0" err="1" smtClean="0"/>
              <a:t>hp</a:t>
            </a:r>
            <a:r>
              <a:rPr lang="en-US" dirty="0" smtClean="0"/>
              <a:t>,</a:t>
            </a:r>
            <a:r>
              <a:rPr lang="en-US" baseline="0" dirty="0" smtClean="0"/>
              <a:t> </a:t>
            </a:r>
            <a:r>
              <a:rPr lang="de-DE" dirty="0" smtClean="0"/>
              <a:t>https</a:t>
            </a:r>
            <a:r>
              <a:rPr lang="de-DE" dirty="0"/>
              <a:t>://</a:t>
            </a:r>
            <a:r>
              <a:rPr lang="de-DE" dirty="0" smtClean="0"/>
              <a:t>commons.wikimedia.org/wiki/File:Kohlekraftwerk_Niederau%C3%9Fem_edit.JPG</a:t>
            </a:r>
            <a:r>
              <a:rPr lang="de-DE" sz="1200" u="none" kern="1200" dirty="0" smtClean="0">
                <a:solidFill>
                  <a:schemeClr val="tx1"/>
                </a:solidFill>
                <a:effectLst/>
                <a:latin typeface="+mn-lt"/>
                <a:ea typeface="+mn-ea"/>
                <a:cs typeface="+mn-cs"/>
              </a:rPr>
              <a:t>.</a:t>
            </a:r>
            <a:r>
              <a:rPr lang="de-DE" sz="1200" u="none" kern="1200" baseline="0" dirty="0" smtClean="0">
                <a:solidFill>
                  <a:schemeClr val="tx1"/>
                </a:solidFill>
                <a:effectLst/>
                <a:latin typeface="+mn-lt"/>
                <a:ea typeface="+mn-ea"/>
                <a:cs typeface="+mn-cs"/>
              </a:rPr>
              <a:t> </a:t>
            </a:r>
            <a:r>
              <a:rPr lang="de-DE" sz="1200" u="none" kern="1200" dirty="0" smtClean="0">
                <a:solidFill>
                  <a:schemeClr val="tx1"/>
                </a:solidFill>
                <a:effectLst/>
                <a:latin typeface="+mn-lt"/>
                <a:ea typeface="+mn-ea"/>
                <a:cs typeface="+mn-cs"/>
              </a:rPr>
              <a:t>Letzter </a:t>
            </a:r>
            <a:r>
              <a:rPr lang="de-DE" sz="1200" u="none" kern="1200" dirty="0">
                <a:solidFill>
                  <a:schemeClr val="tx1"/>
                </a:solidFill>
                <a:effectLst/>
                <a:latin typeface="+mn-lt"/>
                <a:ea typeface="+mn-ea"/>
                <a:cs typeface="+mn-cs"/>
              </a:rPr>
              <a:t>Aufruf: </a:t>
            </a:r>
            <a:r>
              <a:rPr lang="de-DE" sz="1200" u="none" kern="1200" dirty="0" smtClean="0">
                <a:solidFill>
                  <a:schemeClr val="tx1"/>
                </a:solidFill>
                <a:effectLst/>
                <a:latin typeface="+mn-lt"/>
                <a:ea typeface="+mn-ea"/>
                <a:cs typeface="+mn-cs"/>
              </a:rPr>
              <a:t>14.07.2020</a:t>
            </a:r>
            <a:r>
              <a:rPr lang="de-DE" sz="1200" u="none" kern="1200" dirty="0">
                <a:solidFill>
                  <a:schemeClr val="tx1"/>
                </a:solidFill>
                <a:effectLst/>
                <a:latin typeface="+mn-lt"/>
                <a:ea typeface="+mn-ea"/>
                <a:cs typeface="+mn-cs"/>
              </a:rPr>
              <a:t/>
            </a:r>
            <a:br>
              <a:rPr lang="de-DE" sz="1200" u="none" kern="1200" dirty="0">
                <a:solidFill>
                  <a:schemeClr val="tx1"/>
                </a:solidFill>
                <a:effectLst/>
                <a:latin typeface="+mn-lt"/>
                <a:ea typeface="+mn-ea"/>
                <a:cs typeface="+mn-cs"/>
              </a:rPr>
            </a:br>
            <a:r>
              <a:rPr lang="de-DE" sz="1200" u="none" kern="1200" dirty="0">
                <a:solidFill>
                  <a:schemeClr val="tx1"/>
                </a:solidFill>
                <a:effectLst/>
                <a:latin typeface="+mn-lt"/>
                <a:ea typeface="+mn-ea"/>
                <a:cs typeface="+mn-cs"/>
              </a:rPr>
              <a:t>Text: Deutsche </a:t>
            </a:r>
            <a:r>
              <a:rPr lang="de-DE" sz="1200" u="none" kern="1200" dirty="0" smtClean="0">
                <a:solidFill>
                  <a:schemeClr val="tx1"/>
                </a:solidFill>
                <a:effectLst/>
                <a:latin typeface="+mn-lt"/>
                <a:ea typeface="+mn-ea"/>
                <a:cs typeface="+mn-cs"/>
              </a:rPr>
              <a:t>Welle,</a:t>
            </a:r>
            <a:r>
              <a:rPr lang="de-DE" sz="1200" u="none" kern="1200" baseline="0" dirty="0" smtClean="0">
                <a:solidFill>
                  <a:schemeClr val="tx1"/>
                </a:solidFill>
                <a:effectLst/>
                <a:latin typeface="+mn-lt"/>
                <a:ea typeface="+mn-ea"/>
                <a:cs typeface="+mn-cs"/>
              </a:rPr>
              <a:t> </a:t>
            </a:r>
            <a:r>
              <a:rPr lang="de-DE" sz="1200" u="none" kern="1200" dirty="0" smtClean="0">
                <a:solidFill>
                  <a:schemeClr val="tx1"/>
                </a:solidFill>
                <a:effectLst/>
                <a:latin typeface="+mn-lt"/>
                <a:ea typeface="+mn-ea"/>
                <a:cs typeface="+mn-cs"/>
              </a:rPr>
              <a:t>https</a:t>
            </a:r>
            <a:r>
              <a:rPr lang="de-DE" sz="1200" u="none" kern="1200" dirty="0">
                <a:solidFill>
                  <a:schemeClr val="tx1"/>
                </a:solidFill>
                <a:effectLst/>
                <a:latin typeface="+mn-lt"/>
                <a:ea typeface="+mn-ea"/>
                <a:cs typeface="+mn-cs"/>
              </a:rPr>
              <a:t>://</a:t>
            </a:r>
            <a:r>
              <a:rPr lang="de-DE" sz="1200" u="none" kern="1200" dirty="0" smtClean="0">
                <a:solidFill>
                  <a:schemeClr val="tx1"/>
                </a:solidFill>
                <a:effectLst/>
                <a:latin typeface="+mn-lt"/>
                <a:ea typeface="+mn-ea"/>
                <a:cs typeface="+mn-cs"/>
              </a:rPr>
              <a:t>www.dw.com/de/widerstand-gegen-kohle-worum-geht-es-bei-den-protesten-rwe-nrw-kohleausstieg-armin-laschet-d%C3%B6rfer/a-53510623</a:t>
            </a:r>
            <a:r>
              <a:rPr lang="de-DE" sz="1200" u="none" kern="1200" baseline="0" dirty="0" smtClean="0">
                <a:solidFill>
                  <a:schemeClr val="tx1"/>
                </a:solidFill>
                <a:effectLst/>
                <a:latin typeface="+mn-lt"/>
                <a:ea typeface="+mn-ea"/>
                <a:cs typeface="+mn-cs"/>
              </a:rPr>
              <a:t>. </a:t>
            </a:r>
            <a:r>
              <a:rPr lang="de-DE" sz="1200" i="0" u="none" kern="1200" dirty="0" smtClean="0">
                <a:solidFill>
                  <a:schemeClr val="tx1"/>
                </a:solidFill>
                <a:effectLst/>
                <a:latin typeface="+mn-lt"/>
                <a:ea typeface="+mn-ea"/>
                <a:cs typeface="+mn-cs"/>
              </a:rPr>
              <a:t>Letzter Aufruf: 14.07.2020</a:t>
            </a:r>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17</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1" kern="1200" dirty="0">
                <a:solidFill>
                  <a:schemeClr val="tx1"/>
                </a:solidFill>
                <a:effectLst/>
                <a:latin typeface="+mn-lt"/>
                <a:ea typeface="+mn-ea"/>
                <a:cs typeface="+mn-cs"/>
              </a:rPr>
              <a:t>Wasserknappheit in Südostasien</a:t>
            </a:r>
          </a:p>
          <a:p>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r>
              <a:rPr lang="de-DE" sz="1200" b="1" kern="1200" baseline="0" dirty="0">
                <a:solidFill>
                  <a:schemeClr val="tx1"/>
                </a:solidFill>
                <a:effectLst/>
                <a:latin typeface="+mn-lt"/>
                <a:ea typeface="+mn-ea"/>
                <a:cs typeface="+mn-cs"/>
              </a:rPr>
              <a:t>Spickzettel für Lehrende:</a:t>
            </a:r>
            <a:r>
              <a:rPr lang="de-DE" sz="1200" kern="1200" dirty="0">
                <a:solidFill>
                  <a:schemeClr val="tx1"/>
                </a:solidFill>
                <a:effectLst/>
                <a:latin typeface="+mn-lt"/>
                <a:ea typeface="+mn-ea"/>
                <a:cs typeface="+mn-cs"/>
              </a:rPr>
              <a:t/>
            </a:r>
            <a:br>
              <a:rPr lang="de-DE" sz="1200" kern="1200" dirty="0">
                <a:solidFill>
                  <a:schemeClr val="tx1"/>
                </a:solidFill>
                <a:effectLst/>
                <a:latin typeface="+mn-lt"/>
                <a:ea typeface="+mn-ea"/>
                <a:cs typeface="+mn-cs"/>
              </a:rPr>
            </a:br>
            <a:r>
              <a:rPr lang="de-DE" sz="1200" kern="1200" dirty="0">
                <a:solidFill>
                  <a:schemeClr val="tx1"/>
                </a:solidFill>
                <a:effectLst/>
                <a:latin typeface="+mn-lt"/>
                <a:ea typeface="+mn-ea"/>
                <a:cs typeface="+mn-cs"/>
              </a:rPr>
              <a:t>„Grund für die Dürre sind starke </a:t>
            </a:r>
            <a:r>
              <a:rPr lang="de-DE" sz="1200" kern="1200" dirty="0" err="1">
                <a:solidFill>
                  <a:schemeClr val="tx1"/>
                </a:solidFill>
                <a:effectLst/>
                <a:latin typeface="+mn-lt"/>
                <a:ea typeface="+mn-ea"/>
                <a:cs typeface="+mn-cs"/>
              </a:rPr>
              <a:t>El</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Niño</a:t>
            </a:r>
            <a:r>
              <a:rPr lang="de-DE" sz="1200" kern="1200" dirty="0">
                <a:solidFill>
                  <a:schemeClr val="tx1"/>
                </a:solidFill>
                <a:effectLst/>
                <a:latin typeface="+mn-lt"/>
                <a:ea typeface="+mn-ea"/>
                <a:cs typeface="+mn-cs"/>
              </a:rPr>
              <a:t>-Auswirkungen und steigende Temperaturen als Folge des Klimawandels“, sagte Tara </a:t>
            </a:r>
            <a:r>
              <a:rPr lang="de-DE" sz="1200" kern="1200" dirty="0" err="1">
                <a:solidFill>
                  <a:schemeClr val="tx1"/>
                </a:solidFill>
                <a:effectLst/>
                <a:latin typeface="+mn-lt"/>
                <a:ea typeface="+mn-ea"/>
                <a:cs typeface="+mn-cs"/>
              </a:rPr>
              <a:t>Buakamsri</a:t>
            </a:r>
            <a:r>
              <a:rPr lang="de-DE" sz="1200" kern="1200" dirty="0">
                <a:solidFill>
                  <a:schemeClr val="tx1"/>
                </a:solidFill>
                <a:effectLst/>
                <a:latin typeface="+mn-lt"/>
                <a:ea typeface="+mn-ea"/>
                <a:cs typeface="+mn-cs"/>
              </a:rPr>
              <a:t>, Thailand-Direktor von Greenpeace. „Sogar in der letzten Regenzeit war der Niederschlag ungleichmäßig verteilt.“ </a:t>
            </a:r>
            <a:r>
              <a:rPr lang="de-DE" sz="1200" kern="1200" dirty="0" err="1">
                <a:solidFill>
                  <a:schemeClr val="tx1"/>
                </a:solidFill>
                <a:effectLst/>
                <a:latin typeface="+mn-lt"/>
                <a:ea typeface="+mn-ea"/>
                <a:cs typeface="+mn-cs"/>
              </a:rPr>
              <a:t>El</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Niño</a:t>
            </a:r>
            <a:r>
              <a:rPr lang="de-DE" sz="1200" kern="1200" dirty="0">
                <a:solidFill>
                  <a:schemeClr val="tx1"/>
                </a:solidFill>
                <a:effectLst/>
                <a:latin typeface="+mn-lt"/>
                <a:ea typeface="+mn-ea"/>
                <a:cs typeface="+mn-cs"/>
              </a:rPr>
              <a:t> ist ein alle paar Jahre auftretendes Wetterphänomen. Dabei erwärmt sich der Pazifik. Das hat Folgen für das Klima weltweit, mit größeren Dürren als sonst in einigen Regionen und schlimmeren Überschwemmungen in anderen. „Man muss immer daran denken, dass in solchen Situationen die Ärmsten der Armen am schlimmsten betroffen sind“, sagte Tara </a:t>
            </a:r>
            <a:r>
              <a:rPr lang="de-DE" sz="1200" kern="1200" dirty="0" err="1">
                <a:solidFill>
                  <a:schemeClr val="tx1"/>
                </a:solidFill>
                <a:effectLst/>
                <a:latin typeface="+mn-lt"/>
                <a:ea typeface="+mn-ea"/>
                <a:cs typeface="+mn-cs"/>
              </a:rPr>
              <a:t>Buakamsri</a:t>
            </a:r>
            <a:r>
              <a:rPr lang="de-DE" sz="1200" kern="1200" dirty="0">
                <a:solidFill>
                  <a:schemeClr val="tx1"/>
                </a:solidFill>
                <a:effectLst/>
                <a:latin typeface="+mn-lt"/>
                <a:ea typeface="+mn-ea"/>
                <a:cs typeface="+mn-cs"/>
              </a:rPr>
              <a:t>. Die Länder müssten ihre Infrastruktur verbessern, damit die Wasserressourcen nicht überstrapaziert werden. Das Wetterphänomen "</a:t>
            </a:r>
            <a:r>
              <a:rPr lang="de-DE" sz="1200" kern="1200" dirty="0" err="1">
                <a:solidFill>
                  <a:schemeClr val="tx1"/>
                </a:solidFill>
                <a:effectLst/>
                <a:latin typeface="+mn-lt"/>
                <a:ea typeface="+mn-ea"/>
                <a:cs typeface="+mn-cs"/>
              </a:rPr>
              <a:t>El</a:t>
            </a:r>
            <a:r>
              <a:rPr lang="de-DE" sz="1200" kern="1200" dirty="0">
                <a:solidFill>
                  <a:schemeClr val="tx1"/>
                </a:solidFill>
                <a:effectLst/>
                <a:latin typeface="+mn-lt"/>
                <a:ea typeface="+mn-ea"/>
                <a:cs typeface="+mn-cs"/>
              </a:rPr>
              <a:t> Nino" tritt unregelmäßig, durchschnittlich aber etwa alle vier Jahre auf. Dabei erwärmt sich das Wasser des äquatornahen pazifischen Ozeans sowie der Luft in der darüber liegenden Atmosphäre. Dies führt zu veränderten Strömungen im Wasser und in den Luftschichten. </a:t>
            </a:r>
            <a:br>
              <a:rPr lang="de-DE" sz="1200" kern="1200" dirty="0">
                <a:solidFill>
                  <a:schemeClr val="tx1"/>
                </a:solidFill>
                <a:effectLst/>
                <a:latin typeface="+mn-lt"/>
                <a:ea typeface="+mn-ea"/>
                <a:cs typeface="+mn-cs"/>
              </a:rPr>
            </a:br>
            <a:endParaRPr lang="de-DE" dirty="0"/>
          </a:p>
          <a:p>
            <a:r>
              <a:rPr lang="de-DE" dirty="0"/>
              <a:t>Bild:</a:t>
            </a:r>
            <a:r>
              <a:rPr lang="de-DE" baseline="0" dirty="0"/>
              <a:t> </a:t>
            </a:r>
            <a:r>
              <a:rPr lang="de-DE" dirty="0" smtClean="0"/>
              <a:t>CSIRO,</a:t>
            </a:r>
            <a:r>
              <a:rPr lang="de-DE" baseline="0" dirty="0" smtClean="0"/>
              <a:t> </a:t>
            </a:r>
            <a:r>
              <a:rPr lang="de-DE" dirty="0" smtClean="0"/>
              <a:t>https</a:t>
            </a:r>
            <a:r>
              <a:rPr lang="de-DE" dirty="0"/>
              <a:t>://</a:t>
            </a:r>
            <a:r>
              <a:rPr lang="de-DE" dirty="0" smtClean="0"/>
              <a:t>commons.wikimedia.org/wiki/File:CSIRO_ScienceImage_429_Drought_Effected_Landscape.jpg</a:t>
            </a:r>
            <a:r>
              <a:rPr lang="de-DE" sz="1200" u="none" kern="1200" dirty="0" smtClean="0">
                <a:solidFill>
                  <a:schemeClr val="tx1"/>
                </a:solidFill>
                <a:effectLst/>
                <a:latin typeface="+mn-lt"/>
                <a:ea typeface="+mn-ea"/>
                <a:cs typeface="+mn-cs"/>
              </a:rPr>
              <a:t>.</a:t>
            </a:r>
            <a:r>
              <a:rPr lang="de-DE" sz="1200" u="none" kern="1200" baseline="0" dirty="0" smtClean="0">
                <a:solidFill>
                  <a:schemeClr val="tx1"/>
                </a:solidFill>
                <a:effectLst/>
                <a:latin typeface="+mn-lt"/>
                <a:ea typeface="+mn-ea"/>
                <a:cs typeface="+mn-cs"/>
              </a:rPr>
              <a:t> </a:t>
            </a:r>
            <a:r>
              <a:rPr lang="de-DE" sz="1200" u="none" kern="1200" dirty="0" smtClean="0">
                <a:solidFill>
                  <a:schemeClr val="tx1"/>
                </a:solidFill>
                <a:effectLst/>
                <a:latin typeface="+mn-lt"/>
                <a:ea typeface="+mn-ea"/>
                <a:cs typeface="+mn-cs"/>
              </a:rPr>
              <a:t>Letzter </a:t>
            </a:r>
            <a:r>
              <a:rPr lang="de-DE" sz="1200" u="none" kern="1200" dirty="0">
                <a:solidFill>
                  <a:schemeClr val="tx1"/>
                </a:solidFill>
                <a:effectLst/>
                <a:latin typeface="+mn-lt"/>
                <a:ea typeface="+mn-ea"/>
                <a:cs typeface="+mn-cs"/>
              </a:rPr>
              <a:t>Aufruf: </a:t>
            </a:r>
            <a:r>
              <a:rPr lang="de-DE" sz="1200" u="none" kern="1200" dirty="0" smtClean="0">
                <a:solidFill>
                  <a:schemeClr val="tx1"/>
                </a:solidFill>
                <a:effectLst/>
                <a:latin typeface="+mn-lt"/>
                <a:ea typeface="+mn-ea"/>
                <a:cs typeface="+mn-cs"/>
              </a:rPr>
              <a:t>14.07.2020</a:t>
            </a:r>
            <a:r>
              <a:rPr lang="de-DE" sz="1200" u="none" kern="1200" dirty="0">
                <a:solidFill>
                  <a:schemeClr val="tx1"/>
                </a:solidFill>
                <a:effectLst/>
                <a:latin typeface="+mn-lt"/>
                <a:ea typeface="+mn-ea"/>
                <a:cs typeface="+mn-cs"/>
              </a:rPr>
              <a:t/>
            </a:r>
            <a:br>
              <a:rPr lang="de-DE" sz="1200" u="none" kern="1200" dirty="0">
                <a:solidFill>
                  <a:schemeClr val="tx1"/>
                </a:solidFill>
                <a:effectLst/>
                <a:latin typeface="+mn-lt"/>
                <a:ea typeface="+mn-ea"/>
                <a:cs typeface="+mn-cs"/>
              </a:rPr>
            </a:br>
            <a:r>
              <a:rPr lang="de-DE" sz="1200" u="none" kern="1200" dirty="0">
                <a:solidFill>
                  <a:schemeClr val="tx1"/>
                </a:solidFill>
                <a:effectLst/>
                <a:latin typeface="+mn-lt"/>
                <a:ea typeface="+mn-ea"/>
                <a:cs typeface="+mn-cs"/>
              </a:rPr>
              <a:t>Text: </a:t>
            </a:r>
            <a:r>
              <a:rPr lang="de-DE" sz="1200" u="none" kern="1200" dirty="0" smtClean="0">
                <a:solidFill>
                  <a:schemeClr val="tx1"/>
                </a:solidFill>
                <a:effectLst/>
                <a:latin typeface="+mn-lt"/>
                <a:ea typeface="+mn-ea"/>
                <a:cs typeface="+mn-cs"/>
              </a:rPr>
              <a:t>Handelsblatt, https://www.handelsblatt.com/technik/energie-umwelt/extreme-duerre-el-nino-trocknet-asien-aus/13366276-all.html. </a:t>
            </a:r>
            <a:r>
              <a:rPr lang="de-DE" sz="1200" i="0" u="none" kern="1200" dirty="0" smtClean="0">
                <a:solidFill>
                  <a:schemeClr val="tx1"/>
                </a:solidFill>
                <a:effectLst/>
                <a:latin typeface="+mn-lt"/>
                <a:ea typeface="+mn-ea"/>
                <a:cs typeface="+mn-cs"/>
              </a:rPr>
              <a:t>Letzter </a:t>
            </a:r>
            <a:r>
              <a:rPr lang="de-DE" sz="1200" i="0" u="none" kern="1200" dirty="0">
                <a:solidFill>
                  <a:schemeClr val="tx1"/>
                </a:solidFill>
                <a:effectLst/>
                <a:latin typeface="+mn-lt"/>
                <a:ea typeface="+mn-ea"/>
                <a:cs typeface="+mn-cs"/>
              </a:rPr>
              <a:t>Aufruf </a:t>
            </a:r>
            <a:r>
              <a:rPr lang="de-DE" sz="1200" i="0" u="none" kern="1200" dirty="0" smtClean="0">
                <a:solidFill>
                  <a:schemeClr val="tx1"/>
                </a:solidFill>
                <a:effectLst/>
                <a:latin typeface="+mn-lt"/>
                <a:ea typeface="+mn-ea"/>
                <a:cs typeface="+mn-cs"/>
              </a:rPr>
              <a:t>14.07.2020</a:t>
            </a:r>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18</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1" kern="1200" dirty="0" err="1">
                <a:solidFill>
                  <a:schemeClr val="tx1"/>
                </a:solidFill>
                <a:effectLst/>
                <a:latin typeface="+mn-lt"/>
                <a:ea typeface="+mn-ea"/>
                <a:cs typeface="+mn-cs"/>
              </a:rPr>
              <a:t>Bangladesh</a:t>
            </a:r>
            <a:r>
              <a:rPr lang="de-DE" sz="1200" b="0" i="1" kern="1200" dirty="0">
                <a:solidFill>
                  <a:schemeClr val="tx1"/>
                </a:solidFill>
                <a:effectLst/>
                <a:latin typeface="+mn-lt"/>
                <a:ea typeface="+mn-ea"/>
                <a:cs typeface="+mn-cs"/>
              </a:rPr>
              <a:t> Youth Movement for </a:t>
            </a:r>
            <a:r>
              <a:rPr lang="de-DE" sz="1200" b="0" i="1" kern="1200" dirty="0" err="1">
                <a:solidFill>
                  <a:schemeClr val="tx1"/>
                </a:solidFill>
                <a:effectLst/>
                <a:latin typeface="+mn-lt"/>
                <a:ea typeface="+mn-ea"/>
                <a:cs typeface="+mn-cs"/>
              </a:rPr>
              <a:t>Climate</a:t>
            </a:r>
            <a:endParaRPr lang="de-DE" sz="1200" b="0" i="1" kern="1200" dirty="0">
              <a:solidFill>
                <a:schemeClr val="tx1"/>
              </a:solidFill>
              <a:effectLst/>
              <a:latin typeface="+mn-lt"/>
              <a:ea typeface="+mn-ea"/>
              <a:cs typeface="+mn-cs"/>
            </a:endParaRPr>
          </a:p>
          <a:p>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r>
              <a:rPr lang="de-DE" sz="1200" b="1" kern="1200" baseline="0" dirty="0">
                <a:solidFill>
                  <a:schemeClr val="tx1"/>
                </a:solidFill>
                <a:effectLst/>
                <a:latin typeface="+mn-lt"/>
                <a:ea typeface="+mn-ea"/>
                <a:cs typeface="+mn-cs"/>
              </a:rPr>
              <a:t>Spickzettel für Lehrende:</a:t>
            </a:r>
            <a:r>
              <a:rPr lang="de-DE" sz="1200" kern="1200" dirty="0">
                <a:solidFill>
                  <a:schemeClr val="tx1"/>
                </a:solidFill>
                <a:effectLst/>
                <a:latin typeface="+mn-lt"/>
                <a:ea typeface="+mn-ea"/>
                <a:cs typeface="+mn-cs"/>
              </a:rPr>
              <a:t/>
            </a:r>
            <a:br>
              <a:rPr lang="de-DE" sz="1200" kern="1200" dirty="0">
                <a:solidFill>
                  <a:schemeClr val="tx1"/>
                </a:solidFill>
                <a:effectLst/>
                <a:latin typeface="+mn-lt"/>
                <a:ea typeface="+mn-ea"/>
                <a:cs typeface="+mn-cs"/>
              </a:rPr>
            </a:br>
            <a:r>
              <a:rPr lang="de-DE" sz="1200" kern="1200" dirty="0">
                <a:solidFill>
                  <a:schemeClr val="tx1"/>
                </a:solidFill>
                <a:effectLst/>
                <a:latin typeface="+mn-lt"/>
                <a:ea typeface="+mn-ea"/>
                <a:cs typeface="+mn-cs"/>
              </a:rPr>
              <a:t>Auf dem einen Plakat steht „Wir</a:t>
            </a:r>
            <a:r>
              <a:rPr lang="de-DE" sz="1200" kern="1200" baseline="0" dirty="0">
                <a:solidFill>
                  <a:schemeClr val="tx1"/>
                </a:solidFill>
                <a:effectLst/>
                <a:latin typeface="+mn-lt"/>
                <a:ea typeface="+mn-ea"/>
                <a:cs typeface="+mn-cs"/>
              </a:rPr>
              <a:t> werden nicht mehr länger Klimawandel-Opfer sein“ auf dem anderen „Wir ertrinken nicht, wir kämpfen. Wir werden nicht aufgeben.“ In der Diskussion um „Opfer“ des Klimawandels sollten wir nicht vergessen, dass Menschen nirgendwo auf der Welt Objekte sind. Wir alle handeln; wir alle haben Handlungsmacht und -möglichkeiten. In dieser Diskussion geht es nicht darum, auf die „Opfer“ herabzublicken und ihnen mitleidig zuzulächeln, sondern sich gemeinsam mit ihnen stark zu machen für nachhaltige Veränderungen. Die Jugendlichen, die diese Plakate hochhalten, gehören zum </a:t>
            </a:r>
            <a:r>
              <a:rPr lang="de-DE" sz="1200" kern="1200" baseline="0" dirty="0" err="1">
                <a:solidFill>
                  <a:schemeClr val="tx1"/>
                </a:solidFill>
                <a:effectLst/>
                <a:latin typeface="+mn-lt"/>
                <a:ea typeface="+mn-ea"/>
                <a:cs typeface="+mn-cs"/>
              </a:rPr>
              <a:t>Bangladesh</a:t>
            </a:r>
            <a:r>
              <a:rPr lang="de-DE" sz="1200" kern="1200" baseline="0" dirty="0">
                <a:solidFill>
                  <a:schemeClr val="tx1"/>
                </a:solidFill>
                <a:effectLst/>
                <a:latin typeface="+mn-lt"/>
                <a:ea typeface="+mn-ea"/>
                <a:cs typeface="+mn-cs"/>
              </a:rPr>
              <a:t> Youth Movement for </a:t>
            </a:r>
            <a:r>
              <a:rPr lang="de-DE" sz="1200" kern="1200" baseline="0" dirty="0" err="1">
                <a:solidFill>
                  <a:schemeClr val="tx1"/>
                </a:solidFill>
                <a:effectLst/>
                <a:latin typeface="+mn-lt"/>
                <a:ea typeface="+mn-ea"/>
                <a:cs typeface="+mn-cs"/>
              </a:rPr>
              <a:t>Climate</a:t>
            </a:r>
            <a:r>
              <a:rPr lang="de-DE" sz="1200" kern="1200" baseline="0" dirty="0">
                <a:solidFill>
                  <a:schemeClr val="tx1"/>
                </a:solidFill>
                <a:effectLst/>
                <a:latin typeface="+mn-lt"/>
                <a:ea typeface="+mn-ea"/>
                <a:cs typeface="+mn-cs"/>
              </a:rPr>
              <a:t>“, gegründet von </a:t>
            </a:r>
            <a:r>
              <a:rPr lang="de-DE" sz="1200" b="0" kern="1200" dirty="0" err="1">
                <a:solidFill>
                  <a:schemeClr val="tx1"/>
                </a:solidFill>
                <a:effectLst/>
                <a:latin typeface="+mn-lt"/>
                <a:ea typeface="+mn-ea"/>
                <a:cs typeface="+mn-cs"/>
              </a:rPr>
              <a:t>Razwan</a:t>
            </a:r>
            <a:r>
              <a:rPr lang="de-DE" sz="1200" b="0" kern="1200" dirty="0">
                <a:solidFill>
                  <a:schemeClr val="tx1"/>
                </a:solidFill>
                <a:effectLst/>
                <a:latin typeface="+mn-lt"/>
                <a:ea typeface="+mn-ea"/>
                <a:cs typeface="+mn-cs"/>
              </a:rPr>
              <a:t> </a:t>
            </a:r>
            <a:r>
              <a:rPr lang="de-DE" sz="1200" b="0" kern="1200" dirty="0" err="1">
                <a:solidFill>
                  <a:schemeClr val="tx1"/>
                </a:solidFill>
                <a:effectLst/>
                <a:latin typeface="+mn-lt"/>
                <a:ea typeface="+mn-ea"/>
                <a:cs typeface="+mn-cs"/>
              </a:rPr>
              <a:t>Nabin</a:t>
            </a:r>
            <a:r>
              <a:rPr lang="de-DE" sz="1200" b="0" kern="1200" dirty="0">
                <a:solidFill>
                  <a:schemeClr val="tx1"/>
                </a:solidFill>
                <a:effectLst/>
                <a:latin typeface="+mn-lt"/>
                <a:ea typeface="+mn-ea"/>
                <a:cs typeface="+mn-cs"/>
              </a:rPr>
              <a:t>, einer der wichtigsten bangladeschischen Jugendklimaaktivisten. Er legt sein Augenmerk darauf, die Stimme der Jugend in Entscheidungsprozesse einzubringen. Um das umzusetzen, gründete er die größte Jugendklimabewegung Bangladeschs: „</a:t>
            </a:r>
            <a:r>
              <a:rPr lang="de-DE" sz="1200" b="0" kern="1200" dirty="0" err="1">
                <a:solidFill>
                  <a:schemeClr val="tx1"/>
                </a:solidFill>
                <a:effectLst/>
                <a:latin typeface="+mn-lt"/>
                <a:ea typeface="+mn-ea"/>
                <a:cs typeface="+mn-cs"/>
              </a:rPr>
              <a:t>Bangladesh</a:t>
            </a:r>
            <a:r>
              <a:rPr lang="de-DE" sz="1200" b="0" kern="1200" dirty="0">
                <a:solidFill>
                  <a:schemeClr val="tx1"/>
                </a:solidFill>
                <a:effectLst/>
                <a:latin typeface="+mn-lt"/>
                <a:ea typeface="+mn-ea"/>
                <a:cs typeface="+mn-cs"/>
              </a:rPr>
              <a:t> Youth Movement for </a:t>
            </a:r>
            <a:r>
              <a:rPr lang="de-DE" sz="1200" b="0" kern="1200" dirty="0" err="1">
                <a:solidFill>
                  <a:schemeClr val="tx1"/>
                </a:solidFill>
                <a:effectLst/>
                <a:latin typeface="+mn-lt"/>
                <a:ea typeface="+mn-ea"/>
                <a:cs typeface="+mn-cs"/>
              </a:rPr>
              <a:t>Climate</a:t>
            </a:r>
            <a:r>
              <a:rPr lang="de-DE" sz="1200" b="0" kern="1200" dirty="0">
                <a:solidFill>
                  <a:schemeClr val="tx1"/>
                </a:solidFill>
                <a:effectLst/>
                <a:latin typeface="+mn-lt"/>
                <a:ea typeface="+mn-ea"/>
                <a:cs typeface="+mn-cs"/>
              </a:rPr>
              <a:t> (BYMC)“ - ein freiwilliges Jugendnetzwerk zur Sensibilisierung und zur Durchführung von Maßnahmen zur Bekämpfung der Auswirkungen des Klimawandels.</a:t>
            </a:r>
            <a:r>
              <a:rPr lang="de-DE" sz="1200" kern="1200" dirty="0">
                <a:solidFill>
                  <a:schemeClr val="tx1"/>
                </a:solidFill>
                <a:effectLst/>
                <a:latin typeface="+mn-lt"/>
                <a:ea typeface="+mn-ea"/>
                <a:cs typeface="+mn-cs"/>
              </a:rPr>
              <a:t/>
            </a:r>
            <a:br>
              <a:rPr lang="de-DE" sz="1200" kern="1200" dirty="0">
                <a:solidFill>
                  <a:schemeClr val="tx1"/>
                </a:solidFill>
                <a:effectLst/>
                <a:latin typeface="+mn-lt"/>
                <a:ea typeface="+mn-ea"/>
                <a:cs typeface="+mn-cs"/>
              </a:rPr>
            </a:br>
            <a:endParaRPr lang="de-DE" dirty="0"/>
          </a:p>
          <a:p>
            <a:r>
              <a:rPr lang="de-DE" dirty="0"/>
              <a:t>Bild:</a:t>
            </a:r>
            <a:r>
              <a:rPr lang="de-DE" baseline="0" dirty="0"/>
              <a:t> </a:t>
            </a:r>
            <a:r>
              <a:rPr lang="de-DE" dirty="0" smtClean="0"/>
              <a:t>BYMC,</a:t>
            </a:r>
            <a:r>
              <a:rPr lang="de-DE" baseline="0" dirty="0" smtClean="0"/>
              <a:t> </a:t>
            </a:r>
            <a:r>
              <a:rPr lang="de-DE" sz="1200" kern="1200" dirty="0" smtClean="0">
                <a:solidFill>
                  <a:schemeClr val="tx1"/>
                </a:solidFill>
                <a:effectLst/>
                <a:latin typeface="+mn-lt"/>
                <a:ea typeface="+mn-ea"/>
                <a:cs typeface="+mn-cs"/>
              </a:rPr>
              <a:t>https</a:t>
            </a:r>
            <a:r>
              <a:rPr lang="de-DE" sz="1200" kern="1200" dirty="0">
                <a:solidFill>
                  <a:schemeClr val="tx1"/>
                </a:solidFill>
                <a:effectLst/>
                <a:latin typeface="+mn-lt"/>
                <a:ea typeface="+mn-ea"/>
                <a:cs typeface="+mn-cs"/>
              </a:rPr>
              <a:t>://</a:t>
            </a:r>
            <a:r>
              <a:rPr lang="de-DE" sz="1200" kern="1200" dirty="0" smtClean="0">
                <a:solidFill>
                  <a:schemeClr val="tx1"/>
                </a:solidFill>
                <a:effectLst/>
                <a:latin typeface="+mn-lt"/>
                <a:ea typeface="+mn-ea"/>
                <a:cs typeface="+mn-cs"/>
              </a:rPr>
              <a:t>www.facebook.com/BDYOMOC</a:t>
            </a:r>
            <a:r>
              <a:rPr lang="de-DE" sz="1200" u="none" kern="1200" dirty="0" smtClean="0">
                <a:solidFill>
                  <a:schemeClr val="tx1"/>
                </a:solidFill>
                <a:effectLst/>
                <a:latin typeface="+mn-lt"/>
                <a:ea typeface="+mn-ea"/>
                <a:cs typeface="+mn-cs"/>
              </a:rPr>
              <a:t>. </a:t>
            </a:r>
            <a:r>
              <a:rPr lang="de-DE" sz="1200" u="none" kern="1200" dirty="0">
                <a:solidFill>
                  <a:schemeClr val="tx1"/>
                </a:solidFill>
                <a:effectLst/>
                <a:latin typeface="+mn-lt"/>
                <a:ea typeface="+mn-ea"/>
                <a:cs typeface="+mn-cs"/>
              </a:rPr>
              <a:t>Letzter Aufruf: </a:t>
            </a:r>
            <a:r>
              <a:rPr lang="de-DE" sz="1200" u="none" kern="1200" dirty="0" smtClean="0">
                <a:solidFill>
                  <a:schemeClr val="tx1"/>
                </a:solidFill>
                <a:effectLst/>
                <a:latin typeface="+mn-lt"/>
                <a:ea typeface="+mn-ea"/>
                <a:cs typeface="+mn-cs"/>
              </a:rPr>
              <a:t>14.07.2020</a:t>
            </a:r>
            <a:r>
              <a:rPr lang="de-DE" sz="1200" u="none" kern="1200" dirty="0">
                <a:solidFill>
                  <a:schemeClr val="tx1"/>
                </a:solidFill>
                <a:effectLst/>
                <a:latin typeface="+mn-lt"/>
                <a:ea typeface="+mn-ea"/>
                <a:cs typeface="+mn-cs"/>
              </a:rPr>
              <a:t/>
            </a:r>
            <a:br>
              <a:rPr lang="de-DE" sz="1200" u="none" kern="1200" dirty="0">
                <a:solidFill>
                  <a:schemeClr val="tx1"/>
                </a:solidFill>
                <a:effectLst/>
                <a:latin typeface="+mn-lt"/>
                <a:ea typeface="+mn-ea"/>
                <a:cs typeface="+mn-cs"/>
              </a:rPr>
            </a:br>
            <a:r>
              <a:rPr lang="de-DE" sz="1200" u="none" kern="1200" dirty="0">
                <a:solidFill>
                  <a:schemeClr val="tx1"/>
                </a:solidFill>
                <a:effectLst/>
                <a:latin typeface="+mn-lt"/>
                <a:ea typeface="+mn-ea"/>
                <a:cs typeface="+mn-cs"/>
              </a:rPr>
              <a:t>Text: </a:t>
            </a:r>
            <a:r>
              <a:rPr lang="de-DE" sz="1200" u="none" kern="1200" dirty="0" smtClean="0">
                <a:solidFill>
                  <a:schemeClr val="tx1"/>
                </a:solidFill>
                <a:effectLst/>
                <a:latin typeface="+mn-lt"/>
                <a:ea typeface="+mn-ea"/>
                <a:cs typeface="+mn-cs"/>
              </a:rPr>
              <a:t>NETZ,</a:t>
            </a:r>
            <a:r>
              <a:rPr lang="de-DE" sz="1200" u="none" kern="1200" baseline="0" dirty="0" smtClean="0">
                <a:solidFill>
                  <a:schemeClr val="tx1"/>
                </a:solidFill>
                <a:effectLst/>
                <a:latin typeface="+mn-lt"/>
                <a:ea typeface="+mn-ea"/>
                <a:cs typeface="+mn-cs"/>
              </a:rPr>
              <a:t> www.bangladesch.org/bildungsheft. </a:t>
            </a:r>
            <a:r>
              <a:rPr lang="de-DE" sz="1200" i="0" u="none" kern="1200" dirty="0" smtClean="0">
                <a:solidFill>
                  <a:schemeClr val="tx1"/>
                </a:solidFill>
                <a:effectLst/>
                <a:latin typeface="+mn-lt"/>
                <a:ea typeface="+mn-ea"/>
                <a:cs typeface="+mn-cs"/>
              </a:rPr>
              <a:t>Letzter Aufruf: 14.07.2020</a:t>
            </a:r>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19</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200" i="1" kern="1200" dirty="0">
                <a:solidFill>
                  <a:schemeClr val="tx1"/>
                </a:solidFill>
                <a:effectLst/>
                <a:latin typeface="+mn-lt"/>
                <a:ea typeface="+mn-ea"/>
                <a:cs typeface="+mn-cs"/>
              </a:rPr>
              <a:t>Lago </a:t>
            </a:r>
            <a:r>
              <a:rPr lang="de-DE" sz="1200" i="1" kern="1200" dirty="0" err="1">
                <a:solidFill>
                  <a:schemeClr val="tx1"/>
                </a:solidFill>
                <a:effectLst/>
                <a:latin typeface="+mn-lt"/>
                <a:ea typeface="+mn-ea"/>
                <a:cs typeface="+mn-cs"/>
              </a:rPr>
              <a:t>Poopó</a:t>
            </a:r>
            <a:r>
              <a:rPr lang="de-DE" sz="1200" i="1" kern="1200" baseline="0" dirty="0">
                <a:solidFill>
                  <a:schemeClr val="tx1"/>
                </a:solidFill>
                <a:effectLst/>
                <a:latin typeface="+mn-lt"/>
                <a:ea typeface="+mn-ea"/>
                <a:cs typeface="+mn-cs"/>
              </a:rPr>
              <a:t> 1991</a:t>
            </a:r>
          </a:p>
          <a:p>
            <a:pPr marL="0" marR="0" indent="0" algn="l" defTabSz="914400" rtl="0" eaLnBrk="1" fontAlgn="auto" latinLnBrk="0" hangingPunct="1">
              <a:lnSpc>
                <a:spcPct val="100000"/>
              </a:lnSpc>
              <a:spcBef>
                <a:spcPts val="0"/>
              </a:spcBef>
              <a:spcAft>
                <a:spcPts val="0"/>
              </a:spcAft>
              <a:buClrTx/>
              <a:buSzTx/>
              <a:buFontTx/>
              <a:buNone/>
              <a:tabLst/>
              <a:defRPr/>
            </a:pPr>
            <a:endParaRPr lang="de-DE"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de-DE" sz="1200" b="1" kern="1200" baseline="0" dirty="0">
                <a:solidFill>
                  <a:schemeClr val="tx1"/>
                </a:solidFill>
                <a:effectLst/>
                <a:latin typeface="+mn-lt"/>
                <a:ea typeface="+mn-ea"/>
                <a:cs typeface="+mn-cs"/>
              </a:rPr>
              <a:t>Spickzettel für Lehrende:</a:t>
            </a:r>
          </a:p>
          <a:p>
            <a:pPr marL="0" marR="0" indent="0" algn="l" defTabSz="914400" rtl="0" eaLnBrk="1" fontAlgn="auto" latinLnBrk="0" hangingPunct="1">
              <a:lnSpc>
                <a:spcPct val="100000"/>
              </a:lnSpc>
              <a:spcBef>
                <a:spcPts val="0"/>
              </a:spcBef>
              <a:spcAft>
                <a:spcPts val="0"/>
              </a:spcAft>
              <a:buClrTx/>
              <a:buSzTx/>
              <a:buFontTx/>
              <a:buNone/>
              <a:tabLst/>
              <a:defRPr/>
            </a:pPr>
            <a:r>
              <a:rPr lang="de-DE" sz="1200" b="0" kern="1200" dirty="0">
                <a:solidFill>
                  <a:schemeClr val="tx1"/>
                </a:solidFill>
                <a:effectLst/>
                <a:latin typeface="+mn-lt"/>
                <a:ea typeface="+mn-ea"/>
                <a:cs typeface="+mn-cs"/>
              </a:rPr>
              <a:t>Bolivien zweitgrößter See ist ausgetrocknet. </a:t>
            </a:r>
            <a:r>
              <a:rPr lang="de-DE" sz="1200" kern="1200" dirty="0">
                <a:solidFill>
                  <a:schemeClr val="tx1"/>
                </a:solidFill>
                <a:effectLst/>
                <a:latin typeface="+mn-lt"/>
                <a:ea typeface="+mn-ea"/>
                <a:cs typeface="+mn-cs"/>
              </a:rPr>
              <a:t>Einst bedeckte er 3000 Quadratkilometer - jetzt ist fast nichts mehr übrig: Der vormals zweitgrößte See Boliviens, der </a:t>
            </a:r>
            <a:r>
              <a:rPr lang="de-DE" sz="1200" i="1" kern="1200" dirty="0">
                <a:solidFill>
                  <a:schemeClr val="tx1"/>
                </a:solidFill>
                <a:effectLst/>
                <a:latin typeface="+mn-lt"/>
                <a:ea typeface="+mn-ea"/>
                <a:cs typeface="+mn-cs"/>
              </a:rPr>
              <a:t>Lago </a:t>
            </a:r>
            <a:r>
              <a:rPr lang="de-DE" sz="1200" i="1" kern="1200" dirty="0" err="1">
                <a:solidFill>
                  <a:schemeClr val="tx1"/>
                </a:solidFill>
                <a:effectLst/>
                <a:latin typeface="+mn-lt"/>
                <a:ea typeface="+mn-ea"/>
                <a:cs typeface="+mn-cs"/>
              </a:rPr>
              <a:t>Poopó</a:t>
            </a:r>
            <a:r>
              <a:rPr lang="de-DE" sz="1200" kern="1200" dirty="0">
                <a:solidFill>
                  <a:schemeClr val="tx1"/>
                </a:solidFill>
                <a:effectLst/>
                <a:latin typeface="+mn-lt"/>
                <a:ea typeface="+mn-ea"/>
                <a:cs typeface="+mn-cs"/>
              </a:rPr>
              <a:t>, ist ausgetrocknet. Hauptursache scheint die Wasserentnahme aus dem Zufluss zu sein. So entziehen</a:t>
            </a:r>
            <a:r>
              <a:rPr lang="de-DE" sz="1200" kern="1200" baseline="0" dirty="0">
                <a:solidFill>
                  <a:schemeClr val="tx1"/>
                </a:solidFill>
                <a:effectLst/>
                <a:latin typeface="+mn-lt"/>
                <a:ea typeface="+mn-ea"/>
                <a:cs typeface="+mn-cs"/>
              </a:rPr>
              <a:t> unter anderem </a:t>
            </a:r>
            <a:r>
              <a:rPr lang="de-DE" sz="1200" kern="1200" dirty="0">
                <a:solidFill>
                  <a:schemeClr val="tx1"/>
                </a:solidFill>
                <a:effectLst/>
                <a:latin typeface="+mn-lt"/>
                <a:ea typeface="+mn-ea"/>
                <a:cs typeface="+mn-cs"/>
              </a:rPr>
              <a:t>Bauern dem </a:t>
            </a:r>
            <a:r>
              <a:rPr lang="de-DE" sz="1200" i="1" kern="1200" dirty="0">
                <a:solidFill>
                  <a:schemeClr val="tx1"/>
                </a:solidFill>
                <a:effectLst/>
                <a:latin typeface="+mn-lt"/>
                <a:ea typeface="+mn-ea"/>
                <a:cs typeface="+mn-cs"/>
              </a:rPr>
              <a:t>Rio </a:t>
            </a:r>
            <a:r>
              <a:rPr lang="de-DE" sz="1200" i="1" kern="1200" dirty="0" err="1">
                <a:solidFill>
                  <a:schemeClr val="tx1"/>
                </a:solidFill>
                <a:effectLst/>
                <a:latin typeface="+mn-lt"/>
                <a:ea typeface="+mn-ea"/>
                <a:cs typeface="+mn-cs"/>
              </a:rPr>
              <a:t>Desaguadero</a:t>
            </a:r>
            <a:r>
              <a:rPr lang="de-DE" sz="1200" kern="1200" dirty="0">
                <a:solidFill>
                  <a:schemeClr val="tx1"/>
                </a:solidFill>
                <a:effectLst/>
                <a:latin typeface="+mn-lt"/>
                <a:ea typeface="+mn-ea"/>
                <a:cs typeface="+mn-cs"/>
              </a:rPr>
              <a:t> über selbst gebaute Kanäle große Mengen Wasser. Es falle immer weniger Regen, berichten sie. Die Temperatur sei rund um den auf 3700 Meter Höhe gelegenen See im Südwesten Boliviens seit 1982 um 1,8 Grad gestiegen. Die Niederschlagsmengen hätten sich drastisch reduziert. Früher gab es Tausende Flamingos </a:t>
            </a:r>
            <a:r>
              <a:rPr lang="de-DE" sz="1200" kern="1200" dirty="0" smtClean="0">
                <a:solidFill>
                  <a:schemeClr val="tx1"/>
                </a:solidFill>
                <a:effectLst/>
                <a:latin typeface="+mn-lt"/>
                <a:ea typeface="+mn-ea"/>
                <a:cs typeface="+mn-cs"/>
              </a:rPr>
              <a:t>am </a:t>
            </a:r>
            <a:r>
              <a:rPr lang="de-DE" sz="1200" kern="1200" dirty="0">
                <a:solidFill>
                  <a:schemeClr val="tx1"/>
                </a:solidFill>
                <a:effectLst/>
                <a:latin typeface="+mn-lt"/>
                <a:ea typeface="+mn-ea"/>
                <a:cs typeface="+mn-cs"/>
              </a:rPr>
              <a:t>See. </a:t>
            </a:r>
            <a:endParaRPr lang="de-DE" sz="1200" i="0" u="none"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de-DE" sz="1200" u="sng" kern="1200" dirty="0">
              <a:solidFill>
                <a:schemeClr val="tx1"/>
              </a:solidFill>
              <a:effectLst/>
              <a:latin typeface="+mn-lt"/>
              <a:ea typeface="+mn-ea"/>
              <a:cs typeface="+mn-cs"/>
              <a:hlinkClick r:id="rId3"/>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de-DE" sz="1200" u="sng" kern="1200" dirty="0">
              <a:solidFill>
                <a:schemeClr val="tx1"/>
              </a:solidFill>
              <a:effectLst/>
              <a:latin typeface="+mn-lt"/>
              <a:ea typeface="+mn-ea"/>
              <a:cs typeface="+mn-cs"/>
              <a:hlinkClick r:id="rId3"/>
            </a:endParaRPr>
          </a:p>
          <a:p>
            <a:pPr marL="0" marR="0" indent="0" algn="l" defTabSz="914400" rtl="0" eaLnBrk="1" fontAlgn="auto" latinLnBrk="0" hangingPunct="1">
              <a:lnSpc>
                <a:spcPct val="100000"/>
              </a:lnSpc>
              <a:spcBef>
                <a:spcPts val="0"/>
              </a:spcBef>
              <a:spcAft>
                <a:spcPts val="0"/>
              </a:spcAft>
              <a:buClrTx/>
              <a:buSzTx/>
              <a:buFontTx/>
              <a:buNone/>
              <a:tabLst/>
              <a:defRPr/>
            </a:pPr>
            <a:r>
              <a:rPr lang="de-DE" sz="1000" kern="1200" dirty="0">
                <a:solidFill>
                  <a:schemeClr val="tx1"/>
                </a:solidFill>
                <a:effectLst/>
                <a:latin typeface="+mn-lt"/>
                <a:ea typeface="+mn-ea"/>
                <a:cs typeface="+mn-cs"/>
              </a:rPr>
              <a:t>Bild:</a:t>
            </a:r>
            <a:r>
              <a:rPr lang="de-DE" sz="1000" kern="1200" baseline="0" dirty="0">
                <a:solidFill>
                  <a:schemeClr val="tx1"/>
                </a:solidFill>
                <a:effectLst/>
                <a:latin typeface="+mn-lt"/>
                <a:ea typeface="+mn-ea"/>
                <a:cs typeface="+mn-cs"/>
              </a:rPr>
              <a:t> </a:t>
            </a:r>
            <a:r>
              <a:rPr lang="de-DE" sz="1000" kern="1200" dirty="0">
                <a:solidFill>
                  <a:schemeClr val="tx1"/>
                </a:solidFill>
                <a:effectLst/>
                <a:latin typeface="+mn-lt"/>
                <a:ea typeface="+mn-ea"/>
                <a:cs typeface="+mn-cs"/>
              </a:rPr>
              <a:t>NASA Johnson Space </a:t>
            </a:r>
            <a:r>
              <a:rPr lang="de-DE" sz="1000" kern="1200" dirty="0" smtClean="0">
                <a:solidFill>
                  <a:schemeClr val="tx1"/>
                </a:solidFill>
                <a:effectLst/>
                <a:latin typeface="+mn-lt"/>
                <a:ea typeface="+mn-ea"/>
                <a:cs typeface="+mn-cs"/>
              </a:rPr>
              <a:t>Center,</a:t>
            </a:r>
            <a:r>
              <a:rPr lang="de-DE" sz="1000" kern="1200" baseline="0" dirty="0" smtClean="0">
                <a:solidFill>
                  <a:schemeClr val="tx1"/>
                </a:solidFill>
                <a:effectLst/>
                <a:latin typeface="+mn-lt"/>
                <a:ea typeface="+mn-ea"/>
                <a:cs typeface="+mn-cs"/>
              </a:rPr>
              <a:t> </a:t>
            </a:r>
            <a:r>
              <a:rPr lang="de-DE" sz="1000" kern="1200" dirty="0" smtClean="0">
                <a:solidFill>
                  <a:schemeClr val="tx1"/>
                </a:solidFill>
                <a:effectLst/>
                <a:latin typeface="+mn-lt"/>
                <a:ea typeface="+mn-ea"/>
                <a:cs typeface="+mn-cs"/>
              </a:rPr>
              <a:t>https</a:t>
            </a:r>
            <a:r>
              <a:rPr lang="de-DE" sz="1000" kern="1200" dirty="0">
                <a:solidFill>
                  <a:schemeClr val="tx1"/>
                </a:solidFill>
                <a:effectLst/>
                <a:latin typeface="+mn-lt"/>
                <a:ea typeface="+mn-ea"/>
                <a:cs typeface="+mn-cs"/>
              </a:rPr>
              <a:t>://</a:t>
            </a:r>
            <a:r>
              <a:rPr lang="de-DE" sz="1000" kern="1200" dirty="0" smtClean="0">
                <a:solidFill>
                  <a:schemeClr val="tx1"/>
                </a:solidFill>
                <a:effectLst/>
                <a:latin typeface="+mn-lt"/>
                <a:ea typeface="+mn-ea"/>
                <a:cs typeface="+mn-cs"/>
              </a:rPr>
              <a:t>commons.wikimedia.org/wiki/File:Poopo_1991.jpg</a:t>
            </a:r>
            <a:r>
              <a:rPr lang="de-DE" sz="1000" u="none" kern="1200" dirty="0" smtClean="0">
                <a:solidFill>
                  <a:schemeClr val="tx1"/>
                </a:solidFill>
                <a:effectLst/>
                <a:latin typeface="+mn-lt"/>
                <a:ea typeface="+mn-ea"/>
                <a:cs typeface="+mn-cs"/>
              </a:rPr>
              <a:t>.</a:t>
            </a:r>
            <a:r>
              <a:rPr lang="de-DE" sz="1000" u="none" kern="1200" baseline="0" dirty="0" smtClean="0">
                <a:solidFill>
                  <a:schemeClr val="tx1"/>
                </a:solidFill>
                <a:effectLst/>
                <a:latin typeface="+mn-lt"/>
                <a:ea typeface="+mn-ea"/>
                <a:cs typeface="+mn-cs"/>
              </a:rPr>
              <a:t> </a:t>
            </a:r>
            <a:r>
              <a:rPr lang="de-DE" sz="1000" u="none" kern="1200" dirty="0" smtClean="0">
                <a:solidFill>
                  <a:schemeClr val="tx1"/>
                </a:solidFill>
                <a:effectLst/>
                <a:latin typeface="+mn-lt"/>
                <a:ea typeface="+mn-ea"/>
                <a:cs typeface="+mn-cs"/>
              </a:rPr>
              <a:t>Letzter </a:t>
            </a:r>
            <a:r>
              <a:rPr lang="de-DE" sz="1000" u="none" kern="1200" dirty="0">
                <a:solidFill>
                  <a:schemeClr val="tx1"/>
                </a:solidFill>
                <a:effectLst/>
                <a:latin typeface="+mn-lt"/>
                <a:ea typeface="+mn-ea"/>
                <a:cs typeface="+mn-cs"/>
              </a:rPr>
              <a:t>Aufruf: </a:t>
            </a:r>
            <a:r>
              <a:rPr lang="de-DE" sz="1000" u="none" kern="1200" dirty="0" smtClean="0">
                <a:solidFill>
                  <a:schemeClr val="tx1"/>
                </a:solidFill>
                <a:effectLst/>
                <a:latin typeface="+mn-lt"/>
                <a:ea typeface="+mn-ea"/>
                <a:cs typeface="+mn-cs"/>
              </a:rPr>
              <a:t>07.07.2020</a:t>
            </a:r>
            <a:r>
              <a:rPr lang="de-DE" sz="1000" u="none" kern="1200" dirty="0">
                <a:solidFill>
                  <a:schemeClr val="tx1"/>
                </a:solidFill>
                <a:effectLst/>
                <a:latin typeface="+mn-lt"/>
                <a:ea typeface="+mn-ea"/>
                <a:cs typeface="+mn-cs"/>
              </a:rPr>
              <a:t/>
            </a:r>
            <a:br>
              <a:rPr lang="de-DE" sz="1000" u="none" kern="1200" dirty="0">
                <a:solidFill>
                  <a:schemeClr val="tx1"/>
                </a:solidFill>
                <a:effectLst/>
                <a:latin typeface="+mn-lt"/>
                <a:ea typeface="+mn-ea"/>
                <a:cs typeface="+mn-cs"/>
              </a:rPr>
            </a:br>
            <a:r>
              <a:rPr lang="de-DE" sz="1000" u="none" kern="1200" dirty="0">
                <a:solidFill>
                  <a:schemeClr val="tx1"/>
                </a:solidFill>
                <a:effectLst/>
                <a:latin typeface="+mn-lt"/>
                <a:ea typeface="+mn-ea"/>
                <a:cs typeface="+mn-cs"/>
              </a:rPr>
              <a:t>Text:</a:t>
            </a:r>
            <a:r>
              <a:rPr lang="de-DE" sz="1000" u="none" kern="1200" baseline="0" dirty="0">
                <a:solidFill>
                  <a:schemeClr val="tx1"/>
                </a:solidFill>
                <a:effectLst/>
                <a:latin typeface="+mn-lt"/>
                <a:ea typeface="+mn-ea"/>
                <a:cs typeface="+mn-cs"/>
              </a:rPr>
              <a:t> Spiegel </a:t>
            </a:r>
            <a:r>
              <a:rPr lang="de-DE" sz="1000" u="none" kern="1200" baseline="0" dirty="0" smtClean="0">
                <a:solidFill>
                  <a:schemeClr val="tx1"/>
                </a:solidFill>
                <a:effectLst/>
                <a:latin typeface="+mn-lt"/>
                <a:ea typeface="+mn-ea"/>
                <a:cs typeface="+mn-cs"/>
              </a:rPr>
              <a:t>Wissenschaft, https://www.spiegel.de/wissenschaft/natur/lago-poopo-see-in-bolivien-ausgetrocknet-a-1076378.html</a:t>
            </a:r>
            <a:r>
              <a:rPr lang="de-DE" sz="1000" i="0" u="none" kern="1200" baseline="0" dirty="0" smtClean="0">
                <a:solidFill>
                  <a:schemeClr val="tx1"/>
                </a:solidFill>
                <a:effectLst/>
                <a:latin typeface="+mn-lt"/>
                <a:ea typeface="+mn-ea"/>
                <a:cs typeface="+mn-cs"/>
              </a:rPr>
              <a:t>. Letzter </a:t>
            </a:r>
            <a:r>
              <a:rPr lang="de-DE" sz="1000" i="0" u="none" kern="1200" baseline="0" dirty="0">
                <a:solidFill>
                  <a:schemeClr val="tx1"/>
                </a:solidFill>
                <a:effectLst/>
                <a:latin typeface="+mn-lt"/>
                <a:ea typeface="+mn-ea"/>
                <a:cs typeface="+mn-cs"/>
              </a:rPr>
              <a:t>Aufruf </a:t>
            </a:r>
            <a:r>
              <a:rPr lang="de-DE" sz="1000" i="0" u="none" kern="1200" baseline="0" dirty="0" smtClean="0">
                <a:solidFill>
                  <a:schemeClr val="tx1"/>
                </a:solidFill>
                <a:effectLst/>
                <a:latin typeface="+mn-lt"/>
                <a:ea typeface="+mn-ea"/>
                <a:cs typeface="+mn-cs"/>
              </a:rPr>
              <a:t>07.07.2020</a:t>
            </a:r>
            <a:endParaRPr lang="de-DE"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
            </a:r>
            <a:br>
              <a:rPr lang="de-DE" sz="1200" kern="1200" dirty="0">
                <a:solidFill>
                  <a:schemeClr val="tx1"/>
                </a:solidFill>
                <a:effectLst/>
                <a:latin typeface="+mn-lt"/>
                <a:ea typeface="+mn-ea"/>
                <a:cs typeface="+mn-cs"/>
              </a:rPr>
            </a:br>
            <a:endParaRPr lang="de-DE" sz="1200" kern="1200" dirty="0">
              <a:solidFill>
                <a:schemeClr val="tx1"/>
              </a:solidFill>
              <a:effectLst/>
              <a:latin typeface="+mn-lt"/>
              <a:ea typeface="+mn-ea"/>
              <a:cs typeface="+mn-cs"/>
            </a:endParaRPr>
          </a:p>
          <a:p>
            <a:endParaRPr lang="de-DE"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2</a:t>
            </a:fld>
            <a:endParaRPr lang="de-DE"/>
          </a:p>
        </p:txBody>
      </p:sp>
    </p:spTree>
    <p:extLst>
      <p:ext uri="{BB962C8B-B14F-4D97-AF65-F5344CB8AC3E}">
        <p14:creationId xmlns:p14="http://schemas.microsoft.com/office/powerpoint/2010/main" val="19714689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20</a:t>
            </a:fld>
            <a:endParaRPr lang="de-DE"/>
          </a:p>
        </p:txBody>
      </p:sp>
    </p:spTree>
    <p:extLst>
      <p:ext uri="{BB962C8B-B14F-4D97-AF65-F5344CB8AC3E}">
        <p14:creationId xmlns:p14="http://schemas.microsoft.com/office/powerpoint/2010/main" val="19485964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200" i="1" kern="1200" dirty="0">
                <a:solidFill>
                  <a:schemeClr val="tx1"/>
                </a:solidFill>
                <a:effectLst/>
                <a:latin typeface="+mn-lt"/>
                <a:ea typeface="+mn-ea"/>
                <a:cs typeface="+mn-cs"/>
              </a:rPr>
              <a:t>Lago </a:t>
            </a:r>
            <a:r>
              <a:rPr lang="de-DE" sz="1200" i="1" kern="1200" dirty="0" err="1">
                <a:solidFill>
                  <a:schemeClr val="tx1"/>
                </a:solidFill>
                <a:effectLst/>
                <a:latin typeface="+mn-lt"/>
                <a:ea typeface="+mn-ea"/>
                <a:cs typeface="+mn-cs"/>
              </a:rPr>
              <a:t>Poopó</a:t>
            </a:r>
            <a:r>
              <a:rPr lang="de-DE" sz="1200" i="1" kern="1200" baseline="0" dirty="0">
                <a:solidFill>
                  <a:schemeClr val="tx1"/>
                </a:solidFill>
                <a:effectLst/>
                <a:latin typeface="+mn-lt"/>
                <a:ea typeface="+mn-ea"/>
                <a:cs typeface="+mn-cs"/>
              </a:rPr>
              <a:t> 1998</a:t>
            </a:r>
          </a:p>
          <a:p>
            <a:pPr marL="0" marR="0" indent="0" algn="l" defTabSz="914400" rtl="0" eaLnBrk="1" fontAlgn="auto" latinLnBrk="0" hangingPunct="1">
              <a:lnSpc>
                <a:spcPct val="100000"/>
              </a:lnSpc>
              <a:spcBef>
                <a:spcPts val="0"/>
              </a:spcBef>
              <a:spcAft>
                <a:spcPts val="0"/>
              </a:spcAft>
              <a:buClrTx/>
              <a:buSzTx/>
              <a:buFontTx/>
              <a:buNone/>
              <a:tabLst/>
              <a:defRPr/>
            </a:pPr>
            <a:endParaRPr lang="de-DE" sz="1200" b="1" i="1"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de-DE" sz="1200" b="1" kern="1200" baseline="0" dirty="0">
                <a:solidFill>
                  <a:schemeClr val="tx1"/>
                </a:solidFill>
                <a:effectLst/>
                <a:latin typeface="+mn-lt"/>
                <a:ea typeface="+mn-ea"/>
                <a:cs typeface="+mn-cs"/>
              </a:rPr>
              <a:t>Spickzettel für Lehrende:</a:t>
            </a:r>
          </a:p>
          <a:p>
            <a:pPr marL="0" marR="0" indent="0" algn="l" defTabSz="914400" rtl="0" eaLnBrk="1" fontAlgn="auto" latinLnBrk="0" hangingPunct="1">
              <a:lnSpc>
                <a:spcPct val="100000"/>
              </a:lnSpc>
              <a:spcBef>
                <a:spcPts val="0"/>
              </a:spcBef>
              <a:spcAft>
                <a:spcPts val="0"/>
              </a:spcAft>
              <a:buClrTx/>
              <a:buSzTx/>
              <a:buFontTx/>
              <a:buNone/>
              <a:tabLst/>
              <a:defRPr/>
            </a:pPr>
            <a:r>
              <a:rPr lang="de-DE" sz="1200" b="0" kern="1200" dirty="0">
                <a:solidFill>
                  <a:schemeClr val="tx1"/>
                </a:solidFill>
                <a:effectLst/>
                <a:latin typeface="+mn-lt"/>
                <a:ea typeface="+mn-ea"/>
                <a:cs typeface="+mn-cs"/>
              </a:rPr>
              <a:t>Bolivien zweitgrößter See ist ausgetrocknet. </a:t>
            </a:r>
            <a:r>
              <a:rPr lang="de-DE" sz="1200" kern="1200" dirty="0">
                <a:solidFill>
                  <a:schemeClr val="tx1"/>
                </a:solidFill>
                <a:effectLst/>
                <a:latin typeface="+mn-lt"/>
                <a:ea typeface="+mn-ea"/>
                <a:cs typeface="+mn-cs"/>
              </a:rPr>
              <a:t>Einst bedeckte er 3000 Quadratkilometer - jetzt ist fast nichts mehr übrig: Der vormals zweitgrößte See Boliviens, der Lago </a:t>
            </a:r>
            <a:r>
              <a:rPr lang="de-DE" sz="1200" kern="1200" dirty="0" err="1">
                <a:solidFill>
                  <a:schemeClr val="tx1"/>
                </a:solidFill>
                <a:effectLst/>
                <a:latin typeface="+mn-lt"/>
                <a:ea typeface="+mn-ea"/>
                <a:cs typeface="+mn-cs"/>
              </a:rPr>
              <a:t>Poopó</a:t>
            </a:r>
            <a:r>
              <a:rPr lang="de-DE" sz="1200" kern="1200" dirty="0">
                <a:solidFill>
                  <a:schemeClr val="tx1"/>
                </a:solidFill>
                <a:effectLst/>
                <a:latin typeface="+mn-lt"/>
                <a:ea typeface="+mn-ea"/>
                <a:cs typeface="+mn-cs"/>
              </a:rPr>
              <a:t>, ist ausgetrocknet. Hauptursache scheint die Wasserentnahme aus dem Zufluss zu sein. Unter anderem Bauern entziehen dem Rio </a:t>
            </a:r>
            <a:r>
              <a:rPr lang="de-DE" sz="1200" kern="1200" dirty="0" err="1">
                <a:solidFill>
                  <a:schemeClr val="tx1"/>
                </a:solidFill>
                <a:effectLst/>
                <a:latin typeface="+mn-lt"/>
                <a:ea typeface="+mn-ea"/>
                <a:cs typeface="+mn-cs"/>
              </a:rPr>
              <a:t>Desaguadero</a:t>
            </a:r>
            <a:r>
              <a:rPr lang="de-DE" sz="1200" kern="1200" dirty="0">
                <a:solidFill>
                  <a:schemeClr val="tx1"/>
                </a:solidFill>
                <a:effectLst/>
                <a:latin typeface="+mn-lt"/>
                <a:ea typeface="+mn-ea"/>
                <a:cs typeface="+mn-cs"/>
              </a:rPr>
              <a:t> über selbst gebaute Kanäle große Mengen Wasser. Es falle immer weniger Regen, berichten sie. Die Temperatur sei rund um den auf 3700 Meter Höhe gelegenen See im Südwesten Boliviens seit 1982 um 1,8 Grad gestiegen. Die Niederschlagsmengen hätten sich drastisch reduziert. Früher gab es Tausende Flamingos </a:t>
            </a:r>
            <a:r>
              <a:rPr lang="de-DE" sz="1200" kern="1200" dirty="0" smtClean="0">
                <a:solidFill>
                  <a:schemeClr val="tx1"/>
                </a:solidFill>
                <a:effectLst/>
                <a:latin typeface="+mn-lt"/>
                <a:ea typeface="+mn-ea"/>
                <a:cs typeface="+mn-cs"/>
              </a:rPr>
              <a:t>am </a:t>
            </a:r>
            <a:r>
              <a:rPr lang="de-DE" sz="1200" kern="1200" dirty="0">
                <a:solidFill>
                  <a:schemeClr val="tx1"/>
                </a:solidFill>
                <a:effectLst/>
                <a:latin typeface="+mn-lt"/>
                <a:ea typeface="+mn-ea"/>
                <a:cs typeface="+mn-cs"/>
              </a:rPr>
              <a:t>See. </a:t>
            </a:r>
            <a:br>
              <a:rPr lang="de-DE" sz="1200" kern="1200" dirty="0">
                <a:solidFill>
                  <a:schemeClr val="tx1"/>
                </a:solidFill>
                <a:effectLst/>
                <a:latin typeface="+mn-lt"/>
                <a:ea typeface="+mn-ea"/>
                <a:cs typeface="+mn-cs"/>
              </a:rPr>
            </a:br>
            <a:r>
              <a:rPr lang="de-DE" sz="1200" kern="1200" dirty="0">
                <a:solidFill>
                  <a:schemeClr val="tx1"/>
                </a:solidFill>
                <a:effectLst/>
                <a:latin typeface="+mn-lt"/>
                <a:ea typeface="+mn-ea"/>
                <a:cs typeface="+mn-cs"/>
              </a:rPr>
              <a:t>Viele Menschen, die an diesem See gewohnt haben, gehen weg. Ihre Lebensgrundlage ist mit dem See verschwunden. Jetzt leben noch rund 350 Familien am </a:t>
            </a:r>
            <a:r>
              <a:rPr lang="de-DE" sz="1200" i="1" kern="1200" dirty="0" err="1">
                <a:solidFill>
                  <a:schemeClr val="tx1"/>
                </a:solidFill>
                <a:effectLst/>
                <a:latin typeface="+mn-lt"/>
                <a:ea typeface="+mn-ea"/>
                <a:cs typeface="+mn-cs"/>
              </a:rPr>
              <a:t>Poopó</a:t>
            </a:r>
            <a:r>
              <a:rPr lang="de-DE" sz="1200" i="1" kern="1200" dirty="0">
                <a:solidFill>
                  <a:schemeClr val="tx1"/>
                </a:solidFill>
                <a:effectLst/>
                <a:latin typeface="+mn-lt"/>
                <a:ea typeface="+mn-ea"/>
                <a:cs typeface="+mn-cs"/>
              </a:rPr>
              <a:t>. </a:t>
            </a:r>
            <a:r>
              <a:rPr lang="de-DE" sz="1200" kern="1200" dirty="0">
                <a:solidFill>
                  <a:schemeClr val="tx1"/>
                </a:solidFill>
                <a:effectLst/>
                <a:latin typeface="+mn-lt"/>
                <a:ea typeface="+mn-ea"/>
                <a:cs typeface="+mn-cs"/>
              </a:rPr>
              <a:t>Vor einigen Jahren konnten sie hier noch fischen und die Getreide-Felder (Quinoa) bewässern, heute kämpfen sie täglich ums Überleben. Die Gemeinde der </a:t>
            </a:r>
            <a:r>
              <a:rPr lang="de-DE" sz="1200" i="1" kern="1200" dirty="0" err="1">
                <a:solidFill>
                  <a:schemeClr val="tx1"/>
                </a:solidFill>
                <a:effectLst/>
                <a:latin typeface="+mn-lt"/>
                <a:ea typeface="+mn-ea"/>
                <a:cs typeface="+mn-cs"/>
              </a:rPr>
              <a:t>Urus</a:t>
            </a:r>
            <a:r>
              <a:rPr lang="de-DE" sz="1200" kern="1200" dirty="0">
                <a:solidFill>
                  <a:schemeClr val="tx1"/>
                </a:solidFill>
                <a:effectLst/>
                <a:latin typeface="+mn-lt"/>
                <a:ea typeface="+mn-ea"/>
                <a:cs typeface="+mn-cs"/>
              </a:rPr>
              <a:t>, in der ca. 90 Familien leben, besitzt noch einen Brunnen und wird vom Staat mit Reis und Kartoffeln unterstützt - aber auch sie werden auf der Suche nach einer neuen Lebensgrundlage ihre Heimat verlassen müssen. </a:t>
            </a:r>
          </a:p>
          <a:p>
            <a:pPr marL="0" marR="0" indent="0" algn="l" defTabSz="914400" rtl="0" eaLnBrk="1" fontAlgn="auto" latinLnBrk="0" hangingPunct="1">
              <a:lnSpc>
                <a:spcPct val="100000"/>
              </a:lnSpc>
              <a:spcBef>
                <a:spcPts val="0"/>
              </a:spcBef>
              <a:spcAft>
                <a:spcPts val="0"/>
              </a:spcAft>
              <a:buClrTx/>
              <a:buSzTx/>
              <a:buFontTx/>
              <a:buNone/>
              <a:tabLst/>
              <a:defRPr/>
            </a:pPr>
            <a:endParaRPr lang="de-DE" sz="1200" u="sng" kern="1200" dirty="0">
              <a:solidFill>
                <a:schemeClr val="tx1"/>
              </a:solidFill>
              <a:effectLst/>
              <a:latin typeface="+mn-lt"/>
              <a:ea typeface="+mn-ea"/>
              <a:cs typeface="+mn-cs"/>
              <a:hlinkClick r:id="rId3"/>
            </a:endParaRPr>
          </a:p>
          <a:p>
            <a:pPr marL="0" marR="0" indent="0" algn="l" defTabSz="914400" rtl="0" eaLnBrk="1" fontAlgn="auto" latinLnBrk="0" hangingPunct="1">
              <a:lnSpc>
                <a:spcPct val="100000"/>
              </a:lnSpc>
              <a:spcBef>
                <a:spcPts val="0"/>
              </a:spcBef>
              <a:spcAft>
                <a:spcPts val="0"/>
              </a:spcAft>
              <a:buClrTx/>
              <a:buSzTx/>
              <a:buFontTx/>
              <a:buNone/>
              <a:tabLst/>
              <a:defRPr/>
            </a:pPr>
            <a:r>
              <a:rPr lang="de-DE" sz="1000" kern="1200" dirty="0">
                <a:solidFill>
                  <a:schemeClr val="tx1"/>
                </a:solidFill>
                <a:effectLst/>
                <a:latin typeface="+mn-lt"/>
                <a:ea typeface="+mn-ea"/>
                <a:cs typeface="+mn-cs"/>
              </a:rPr>
              <a:t>Bild:</a:t>
            </a:r>
            <a:r>
              <a:rPr lang="de-DE" sz="1000" kern="1200" baseline="0" dirty="0">
                <a:solidFill>
                  <a:schemeClr val="tx1"/>
                </a:solidFill>
                <a:effectLst/>
                <a:latin typeface="+mn-lt"/>
                <a:ea typeface="+mn-ea"/>
                <a:cs typeface="+mn-cs"/>
              </a:rPr>
              <a:t> </a:t>
            </a:r>
            <a:r>
              <a:rPr lang="de-DE" sz="1000" kern="1200" dirty="0">
                <a:solidFill>
                  <a:schemeClr val="tx1"/>
                </a:solidFill>
                <a:effectLst/>
                <a:latin typeface="+mn-lt"/>
                <a:ea typeface="+mn-ea"/>
                <a:cs typeface="+mn-cs"/>
              </a:rPr>
              <a:t>NASA Johnson Space </a:t>
            </a:r>
            <a:r>
              <a:rPr lang="de-DE" sz="1000" kern="1200" dirty="0" smtClean="0">
                <a:solidFill>
                  <a:schemeClr val="tx1"/>
                </a:solidFill>
                <a:effectLst/>
                <a:latin typeface="+mn-lt"/>
                <a:ea typeface="+mn-ea"/>
                <a:cs typeface="+mn-cs"/>
              </a:rPr>
              <a:t>Center, https://commons.wikimedia.org/wiki/File:Lake_Poop%C3%B3,_Bolivia.jpg</a:t>
            </a:r>
            <a:r>
              <a:rPr lang="de-DE" sz="1000" u="none" kern="1200" dirty="0" smtClean="0">
                <a:solidFill>
                  <a:schemeClr val="tx1"/>
                </a:solidFill>
                <a:effectLst/>
                <a:latin typeface="+mn-lt"/>
                <a:ea typeface="+mn-ea"/>
                <a:cs typeface="+mn-cs"/>
              </a:rPr>
              <a:t>. </a:t>
            </a:r>
            <a:r>
              <a:rPr lang="de-DE" sz="1000" u="none" kern="1200" dirty="0">
                <a:solidFill>
                  <a:schemeClr val="tx1"/>
                </a:solidFill>
                <a:effectLst/>
                <a:latin typeface="+mn-lt"/>
                <a:ea typeface="+mn-ea"/>
                <a:cs typeface="+mn-cs"/>
              </a:rPr>
              <a:t>Letzter Aufruf: 07.07.2020]</a:t>
            </a:r>
            <a:br>
              <a:rPr lang="de-DE" sz="1000" u="none" kern="1200" dirty="0">
                <a:solidFill>
                  <a:schemeClr val="tx1"/>
                </a:solidFill>
                <a:effectLst/>
                <a:latin typeface="+mn-lt"/>
                <a:ea typeface="+mn-ea"/>
                <a:cs typeface="+mn-cs"/>
              </a:rPr>
            </a:br>
            <a:r>
              <a:rPr lang="de-DE" sz="1000" u="none" kern="1200" dirty="0">
                <a:solidFill>
                  <a:schemeClr val="tx1"/>
                </a:solidFill>
                <a:effectLst/>
                <a:latin typeface="+mn-lt"/>
                <a:ea typeface="+mn-ea"/>
                <a:cs typeface="+mn-cs"/>
              </a:rPr>
              <a:t>Text:</a:t>
            </a:r>
            <a:r>
              <a:rPr lang="de-DE" sz="1000" u="none" kern="1200" baseline="0" dirty="0">
                <a:solidFill>
                  <a:schemeClr val="tx1"/>
                </a:solidFill>
                <a:effectLst/>
                <a:latin typeface="+mn-lt"/>
                <a:ea typeface="+mn-ea"/>
                <a:cs typeface="+mn-cs"/>
              </a:rPr>
              <a:t> Spiegel </a:t>
            </a:r>
            <a:r>
              <a:rPr lang="de-DE" sz="1000" u="none" kern="1200" baseline="0" dirty="0" smtClean="0">
                <a:solidFill>
                  <a:schemeClr val="tx1"/>
                </a:solidFill>
                <a:effectLst/>
                <a:latin typeface="+mn-lt"/>
                <a:ea typeface="+mn-ea"/>
                <a:cs typeface="+mn-cs"/>
              </a:rPr>
              <a:t>Wissenschaft, https://www.spiegel.de/wissenschaft/natur/lago-poopo-see-in-bolivien-ausgetrocknet-a-1076378.html</a:t>
            </a:r>
            <a:r>
              <a:rPr lang="de-DE" sz="1000" i="0" u="none" kern="1200" dirty="0" smtClean="0">
                <a:solidFill>
                  <a:schemeClr val="tx1"/>
                </a:solidFill>
                <a:effectLst/>
                <a:latin typeface="+mn-lt"/>
                <a:ea typeface="+mn-ea"/>
                <a:cs typeface="+mn-cs"/>
              </a:rPr>
              <a:t>. </a:t>
            </a:r>
            <a:r>
              <a:rPr lang="de-DE" sz="1000" i="0" u="none" kern="1200" baseline="0" dirty="0" smtClean="0">
                <a:solidFill>
                  <a:schemeClr val="tx1"/>
                </a:solidFill>
                <a:effectLst/>
                <a:latin typeface="+mn-lt"/>
                <a:ea typeface="+mn-ea"/>
                <a:cs typeface="+mn-cs"/>
              </a:rPr>
              <a:t>Letzter </a:t>
            </a:r>
            <a:r>
              <a:rPr lang="de-DE" sz="1000" i="0" u="none" kern="1200" baseline="0" dirty="0">
                <a:solidFill>
                  <a:schemeClr val="tx1"/>
                </a:solidFill>
                <a:effectLst/>
                <a:latin typeface="+mn-lt"/>
                <a:ea typeface="+mn-ea"/>
                <a:cs typeface="+mn-cs"/>
              </a:rPr>
              <a:t>Aufruf </a:t>
            </a:r>
            <a:r>
              <a:rPr lang="de-DE" sz="1000" i="0" u="none" kern="1200" baseline="0" dirty="0" smtClean="0">
                <a:solidFill>
                  <a:schemeClr val="tx1"/>
                </a:solidFill>
                <a:effectLst/>
                <a:latin typeface="+mn-lt"/>
                <a:ea typeface="+mn-ea"/>
                <a:cs typeface="+mn-cs"/>
              </a:rPr>
              <a:t>07.07.2020</a:t>
            </a:r>
            <a:endParaRPr lang="de-DE" sz="1000" i="0" u="none"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de-DE" sz="1000" i="0" u="none" kern="1200" baseline="0" dirty="0">
                <a:solidFill>
                  <a:schemeClr val="tx1"/>
                </a:solidFill>
                <a:effectLst/>
                <a:latin typeface="+mn-lt"/>
                <a:ea typeface="+mn-ea"/>
                <a:cs typeface="+mn-cs"/>
              </a:rPr>
              <a:t>Und Deutsche </a:t>
            </a:r>
            <a:r>
              <a:rPr lang="de-DE" sz="1000" i="0" u="none" kern="1200" baseline="0" dirty="0" smtClean="0">
                <a:solidFill>
                  <a:schemeClr val="tx1"/>
                </a:solidFill>
                <a:effectLst/>
                <a:latin typeface="+mn-lt"/>
                <a:ea typeface="+mn-ea"/>
                <a:cs typeface="+mn-cs"/>
              </a:rPr>
              <a:t>Welle, </a:t>
            </a:r>
            <a:r>
              <a:rPr lang="de-DE" sz="1200" kern="1200" dirty="0" smtClean="0">
                <a:solidFill>
                  <a:schemeClr val="tx1"/>
                </a:solidFill>
                <a:effectLst/>
                <a:latin typeface="+mn-lt"/>
                <a:ea typeface="+mn-ea"/>
                <a:cs typeface="+mn-cs"/>
              </a:rPr>
              <a:t>https://www.dw.com/de/</a:t>
            </a:r>
            <a:r>
              <a:rPr lang="de-DE" sz="1200" kern="1200" dirty="0" err="1" smtClean="0">
                <a:solidFill>
                  <a:schemeClr val="tx1"/>
                </a:solidFill>
                <a:effectLst/>
                <a:latin typeface="+mn-lt"/>
                <a:ea typeface="+mn-ea"/>
                <a:cs typeface="+mn-cs"/>
              </a:rPr>
              <a:t>boliviens</a:t>
            </a:r>
            <a:r>
              <a:rPr lang="de-DE" sz="1200" kern="1200" dirty="0" smtClean="0">
                <a:solidFill>
                  <a:schemeClr val="tx1"/>
                </a:solidFill>
                <a:effectLst/>
                <a:latin typeface="+mn-lt"/>
                <a:ea typeface="+mn-ea"/>
                <a:cs typeface="+mn-cs"/>
              </a:rPr>
              <a:t>-zweitgrößter-see-ist-verschwunden/a-19037480.</a:t>
            </a:r>
            <a:r>
              <a:rPr lang="de-DE" sz="1200" kern="1200" baseline="0" dirty="0" smtClean="0">
                <a:solidFill>
                  <a:schemeClr val="tx1"/>
                </a:solidFill>
                <a:effectLst/>
                <a:latin typeface="+mn-lt"/>
                <a:ea typeface="+mn-ea"/>
                <a:cs typeface="+mn-cs"/>
              </a:rPr>
              <a:t> </a:t>
            </a:r>
            <a:r>
              <a:rPr lang="de-DE" sz="1200" kern="1200" baseline="0" dirty="0">
                <a:solidFill>
                  <a:schemeClr val="tx1"/>
                </a:solidFill>
                <a:effectLst/>
                <a:latin typeface="+mn-lt"/>
                <a:ea typeface="+mn-ea"/>
                <a:cs typeface="+mn-cs"/>
              </a:rPr>
              <a:t>Letzter Aufruf </a:t>
            </a:r>
            <a:r>
              <a:rPr lang="de-DE" sz="1200" kern="1200" baseline="0" dirty="0" smtClean="0">
                <a:solidFill>
                  <a:schemeClr val="tx1"/>
                </a:solidFill>
                <a:effectLst/>
                <a:latin typeface="+mn-lt"/>
                <a:ea typeface="+mn-ea"/>
                <a:cs typeface="+mn-cs"/>
              </a:rPr>
              <a:t>09.09.2020</a:t>
            </a:r>
            <a:r>
              <a:rPr lang="de-DE" sz="1200" kern="1200" dirty="0">
                <a:solidFill>
                  <a:schemeClr val="tx1"/>
                </a:solidFill>
                <a:effectLst/>
                <a:latin typeface="+mn-lt"/>
                <a:ea typeface="+mn-ea"/>
                <a:cs typeface="+mn-cs"/>
              </a:rPr>
              <a:t/>
            </a:r>
            <a:br>
              <a:rPr lang="de-DE" sz="1200" kern="1200" dirty="0">
                <a:solidFill>
                  <a:schemeClr val="tx1"/>
                </a:solidFill>
                <a:effectLst/>
                <a:latin typeface="+mn-lt"/>
                <a:ea typeface="+mn-ea"/>
                <a:cs typeface="+mn-cs"/>
              </a:rPr>
            </a:br>
            <a:endParaRPr lang="de-DE"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3</a:t>
            </a:fld>
            <a:endParaRPr lang="de-DE"/>
          </a:p>
        </p:txBody>
      </p:sp>
    </p:spTree>
    <p:extLst>
      <p:ext uri="{BB962C8B-B14F-4D97-AF65-F5344CB8AC3E}">
        <p14:creationId xmlns:p14="http://schemas.microsoft.com/office/powerpoint/2010/main" val="2833586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1" kern="1200" dirty="0">
                <a:solidFill>
                  <a:schemeClr val="tx1"/>
                </a:solidFill>
                <a:effectLst/>
                <a:latin typeface="+mn-lt"/>
                <a:ea typeface="+mn-ea"/>
                <a:cs typeface="+mn-cs"/>
              </a:rPr>
              <a:t>24. Weltklimakonferenz 2018</a:t>
            </a:r>
            <a:r>
              <a:rPr lang="de-DE" sz="1200" b="0" i="1" kern="1200" baseline="0" dirty="0">
                <a:solidFill>
                  <a:schemeClr val="tx1"/>
                </a:solidFill>
                <a:effectLst/>
                <a:latin typeface="+mn-lt"/>
                <a:ea typeface="+mn-ea"/>
                <a:cs typeface="+mn-cs"/>
              </a:rPr>
              <a:t> </a:t>
            </a:r>
            <a:r>
              <a:rPr lang="de-DE" sz="1200" b="0" i="1" kern="1200" dirty="0">
                <a:solidFill>
                  <a:schemeClr val="tx1"/>
                </a:solidFill>
                <a:effectLst/>
                <a:latin typeface="+mn-lt"/>
                <a:ea typeface="+mn-ea"/>
                <a:cs typeface="+mn-cs"/>
              </a:rPr>
              <a:t>in Katowice, Polen</a:t>
            </a:r>
          </a:p>
          <a:p>
            <a:endParaRPr lang="de-DE"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de-DE" sz="1200" b="1" kern="1200" baseline="0" dirty="0">
                <a:solidFill>
                  <a:schemeClr val="tx1"/>
                </a:solidFill>
                <a:effectLst/>
                <a:latin typeface="+mn-lt"/>
                <a:ea typeface="+mn-ea"/>
                <a:cs typeface="+mn-cs"/>
              </a:rPr>
              <a:t>Spickzettel für Lehrende:</a:t>
            </a:r>
            <a:endParaRPr lang="de-DE" sz="1200" kern="1200" dirty="0">
              <a:solidFill>
                <a:schemeClr val="tx1"/>
              </a:solidFill>
              <a:effectLst/>
              <a:latin typeface="+mn-lt"/>
              <a:ea typeface="+mn-ea"/>
              <a:cs typeface="+mn-cs"/>
            </a:endParaRPr>
          </a:p>
          <a:p>
            <a:r>
              <a:rPr lang="de-DE" sz="1200" kern="1200" dirty="0">
                <a:solidFill>
                  <a:schemeClr val="tx1"/>
                </a:solidFill>
                <a:effectLst/>
                <a:latin typeface="+mn-lt"/>
                <a:ea typeface="+mn-ea"/>
                <a:cs typeface="+mn-cs"/>
              </a:rPr>
              <a:t>Das ist </a:t>
            </a:r>
            <a:r>
              <a:rPr lang="de-DE" sz="1200" kern="1200" dirty="0" err="1">
                <a:solidFill>
                  <a:schemeClr val="tx1"/>
                </a:solidFill>
                <a:effectLst/>
                <a:latin typeface="+mn-lt"/>
                <a:ea typeface="+mn-ea"/>
                <a:cs typeface="+mn-cs"/>
              </a:rPr>
              <a:t>Michał</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Kurtyka</a:t>
            </a:r>
            <a:r>
              <a:rPr lang="de-DE" sz="1200" kern="1200" dirty="0">
                <a:solidFill>
                  <a:schemeClr val="tx1"/>
                </a:solidFill>
                <a:effectLst/>
                <a:latin typeface="+mn-lt"/>
                <a:ea typeface="+mn-ea"/>
                <a:cs typeface="+mn-cs"/>
              </a:rPr>
              <a:t>. Warum freut</a:t>
            </a:r>
            <a:r>
              <a:rPr lang="de-DE" sz="1200" kern="1200" baseline="0" dirty="0">
                <a:solidFill>
                  <a:schemeClr val="tx1"/>
                </a:solidFill>
                <a:effectLst/>
                <a:latin typeface="+mn-lt"/>
                <a:ea typeface="+mn-ea"/>
                <a:cs typeface="+mn-cs"/>
              </a:rPr>
              <a:t> er sich so? Normalerweise springen Politiker*innen doch „nicht so rum“? </a:t>
            </a:r>
            <a:r>
              <a:rPr lang="de-DE" sz="1200" kern="1200" dirty="0">
                <a:solidFill>
                  <a:schemeClr val="tx1"/>
                </a:solidFill>
                <a:effectLst/>
                <a:latin typeface="+mn-lt"/>
                <a:ea typeface="+mn-ea"/>
                <a:cs typeface="+mn-cs"/>
              </a:rPr>
              <a:t>Am 15. Dezember 2018 spätabends konnte die Konferenz einen Kompromiss</a:t>
            </a:r>
            <a:r>
              <a:rPr lang="de-DE" sz="1200" kern="1200" baseline="0" dirty="0">
                <a:solidFill>
                  <a:schemeClr val="tx1"/>
                </a:solidFill>
                <a:effectLst/>
                <a:latin typeface="+mn-lt"/>
                <a:ea typeface="+mn-ea"/>
                <a:cs typeface="+mn-cs"/>
              </a:rPr>
              <a:t> </a:t>
            </a:r>
            <a:r>
              <a:rPr lang="de-DE" sz="1200" kern="1200" dirty="0">
                <a:solidFill>
                  <a:schemeClr val="tx1"/>
                </a:solidFill>
                <a:effectLst/>
                <a:latin typeface="+mn-lt"/>
                <a:ea typeface="+mn-ea"/>
                <a:cs typeface="+mn-cs"/>
              </a:rPr>
              <a:t>als Ergebnis verkünden, dass der Anstieg der Erderwärmung auf zwei Grad begrenzt werden soll, gemessen an vorindustriellen Werten. Damit wurde beschlossen, dass das „Pariser Klimaschutzabkommen“ implementiert werden soll. Aber: Die verabschiedeten Regeln sind kein „Muss“, sollen aber durch „</a:t>
            </a:r>
            <a:r>
              <a:rPr lang="de-DE" sz="1200" kern="1200" dirty="0" err="1">
                <a:solidFill>
                  <a:schemeClr val="tx1"/>
                </a:solidFill>
                <a:effectLst/>
                <a:latin typeface="+mn-lt"/>
                <a:ea typeface="+mn-ea"/>
                <a:cs typeface="+mn-cs"/>
              </a:rPr>
              <a:t>Naming</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and</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Shaming</a:t>
            </a:r>
            <a:r>
              <a:rPr lang="de-DE" sz="1200" kern="1200" dirty="0">
                <a:solidFill>
                  <a:schemeClr val="tx1"/>
                </a:solidFill>
                <a:effectLst/>
                <a:latin typeface="+mn-lt"/>
                <a:ea typeface="+mn-ea"/>
                <a:cs typeface="+mn-cs"/>
              </a:rPr>
              <a:t>“ („Nennen und Beschämen“) wirksam werden, indem entsprechende Länder bei Verletzungen öffentlich angeprangert werden.</a:t>
            </a:r>
          </a:p>
          <a:p>
            <a:r>
              <a:rPr lang="de-DE" sz="1200" kern="1200" dirty="0">
                <a:solidFill>
                  <a:schemeClr val="tx1"/>
                </a:solidFill>
                <a:effectLst/>
                <a:latin typeface="+mn-lt"/>
                <a:ea typeface="+mn-ea"/>
                <a:cs typeface="+mn-cs"/>
              </a:rPr>
              <a:t>Das Pariser Klimaschutzabkommen besagt, dass der Anstieg der globalen Temperatur auf 2 Grad begrenzt werden muss. Eigentlich heißt es, dass er "deutlich unter 2 Grad" gehalten werden sollte, wobei 1,5 Grad angestrebt werden sollten. Das macht einen riesigen Unterschied: 1,5 Grad bedeutet, dass der Meeresspiegel um 10 cm weniger ansteigt, was 10 Millionen Menschen weniger bedeutet, die ihr Zuhause verlieren würden, nur 70 bis 90 Prozent der Korallen werden sterben, etwa hundert Millionen Menschen weniger werden von Armut bedroht sein, weil sie vor Zyklonen und Überschwemmungen gerettet werden. </a:t>
            </a:r>
            <a:br>
              <a:rPr lang="de-DE" sz="1200" kern="1200" dirty="0">
                <a:solidFill>
                  <a:schemeClr val="tx1"/>
                </a:solidFill>
                <a:effectLst/>
                <a:latin typeface="+mn-lt"/>
                <a:ea typeface="+mn-ea"/>
                <a:cs typeface="+mn-cs"/>
              </a:rPr>
            </a:br>
            <a:endParaRPr lang="de-DE" sz="1200" i="1" kern="1200" dirty="0">
              <a:solidFill>
                <a:schemeClr val="tx1"/>
              </a:solidFill>
              <a:effectLst/>
              <a:latin typeface="+mn-lt"/>
              <a:ea typeface="+mn-ea"/>
              <a:cs typeface="+mn-cs"/>
            </a:endParaRPr>
          </a:p>
          <a:p>
            <a:r>
              <a:rPr lang="de-DE" sz="1000" kern="1200" dirty="0">
                <a:solidFill>
                  <a:schemeClr val="tx1"/>
                </a:solidFill>
                <a:effectLst/>
                <a:latin typeface="+mn-lt"/>
                <a:ea typeface="+mn-ea"/>
                <a:cs typeface="+mn-cs"/>
              </a:rPr>
              <a:t>Bild:</a:t>
            </a:r>
            <a:r>
              <a:rPr lang="de-DE" sz="1000" kern="1200" baseline="0" dirty="0">
                <a:solidFill>
                  <a:schemeClr val="tx1"/>
                </a:solidFill>
                <a:effectLst/>
                <a:latin typeface="+mn-lt"/>
                <a:ea typeface="+mn-ea"/>
                <a:cs typeface="+mn-cs"/>
              </a:rPr>
              <a:t> </a:t>
            </a:r>
            <a:r>
              <a:rPr lang="de-DE" sz="1000" kern="1200" dirty="0" err="1">
                <a:solidFill>
                  <a:schemeClr val="tx1"/>
                </a:solidFill>
                <a:effectLst/>
                <a:latin typeface="+mn-lt"/>
                <a:ea typeface="+mn-ea"/>
                <a:cs typeface="+mn-cs"/>
              </a:rPr>
              <a:t>Prezydencja</a:t>
            </a:r>
            <a:r>
              <a:rPr lang="de-DE" sz="1000" kern="1200" dirty="0">
                <a:solidFill>
                  <a:schemeClr val="tx1"/>
                </a:solidFill>
                <a:effectLst/>
                <a:latin typeface="+mn-lt"/>
                <a:ea typeface="+mn-ea"/>
                <a:cs typeface="+mn-cs"/>
              </a:rPr>
              <a:t> </a:t>
            </a:r>
            <a:r>
              <a:rPr lang="de-DE" sz="1000" kern="1200" dirty="0" smtClean="0">
                <a:solidFill>
                  <a:schemeClr val="tx1"/>
                </a:solidFill>
                <a:effectLst/>
                <a:latin typeface="+mn-lt"/>
                <a:ea typeface="+mn-ea"/>
                <a:cs typeface="+mn-cs"/>
              </a:rPr>
              <a:t>COP24,</a:t>
            </a:r>
            <a:r>
              <a:rPr lang="de-DE" sz="1000" kern="1200" baseline="0" dirty="0" smtClean="0">
                <a:solidFill>
                  <a:schemeClr val="tx1"/>
                </a:solidFill>
                <a:effectLst/>
                <a:latin typeface="+mn-lt"/>
                <a:ea typeface="+mn-ea"/>
                <a:cs typeface="+mn-cs"/>
              </a:rPr>
              <a:t> </a:t>
            </a:r>
            <a:r>
              <a:rPr lang="de-DE" sz="1000" u="none" kern="1200" dirty="0" smtClean="0">
                <a:solidFill>
                  <a:schemeClr val="tx1"/>
                </a:solidFill>
                <a:effectLst/>
                <a:latin typeface="+mn-lt"/>
                <a:ea typeface="+mn-ea"/>
                <a:cs typeface="+mn-cs"/>
              </a:rPr>
              <a:t>https</a:t>
            </a:r>
            <a:r>
              <a:rPr lang="de-DE" sz="1000" u="none" kern="1200" dirty="0">
                <a:solidFill>
                  <a:schemeClr val="tx1"/>
                </a:solidFill>
                <a:effectLst/>
                <a:latin typeface="+mn-lt"/>
                <a:ea typeface="+mn-ea"/>
                <a:cs typeface="+mn-cs"/>
              </a:rPr>
              <a:t>://</a:t>
            </a:r>
            <a:r>
              <a:rPr lang="de-DE" sz="1000" u="none" kern="1200" dirty="0" smtClean="0">
                <a:solidFill>
                  <a:schemeClr val="tx1"/>
                </a:solidFill>
                <a:effectLst/>
                <a:latin typeface="+mn-lt"/>
                <a:ea typeface="+mn-ea"/>
                <a:cs typeface="+mn-cs"/>
              </a:rPr>
              <a:t>commons.wikimedia.org/wiki/File:Prezydent_COP24_Micha%C5%82_Kurtyka_po_przyj%C4%99ciu_Katowice_Rulebook.jpg.</a:t>
            </a:r>
            <a:r>
              <a:rPr lang="de-DE" sz="1000" u="none" kern="1200" baseline="0" dirty="0" smtClean="0">
                <a:solidFill>
                  <a:schemeClr val="tx1"/>
                </a:solidFill>
                <a:effectLst/>
                <a:latin typeface="+mn-lt"/>
                <a:ea typeface="+mn-ea"/>
                <a:cs typeface="+mn-cs"/>
              </a:rPr>
              <a:t> </a:t>
            </a:r>
            <a:r>
              <a:rPr lang="de-DE" sz="1000" u="none" kern="1200" dirty="0" smtClean="0">
                <a:solidFill>
                  <a:schemeClr val="tx1"/>
                </a:solidFill>
                <a:effectLst/>
                <a:latin typeface="+mn-lt"/>
                <a:ea typeface="+mn-ea"/>
                <a:cs typeface="+mn-cs"/>
              </a:rPr>
              <a:t>Letzter </a:t>
            </a:r>
            <a:r>
              <a:rPr lang="de-DE" sz="1000" u="none" kern="1200" dirty="0">
                <a:solidFill>
                  <a:schemeClr val="tx1"/>
                </a:solidFill>
                <a:effectLst/>
                <a:latin typeface="+mn-lt"/>
                <a:ea typeface="+mn-ea"/>
                <a:cs typeface="+mn-cs"/>
              </a:rPr>
              <a:t>Aufruf: </a:t>
            </a:r>
            <a:r>
              <a:rPr lang="de-DE" sz="1000" u="none" kern="1200" dirty="0" smtClean="0">
                <a:solidFill>
                  <a:schemeClr val="tx1"/>
                </a:solidFill>
                <a:effectLst/>
                <a:latin typeface="+mn-lt"/>
                <a:ea typeface="+mn-ea"/>
                <a:cs typeface="+mn-cs"/>
              </a:rPr>
              <a:t>07.07.2020</a:t>
            </a:r>
            <a:r>
              <a:rPr lang="de-DE" sz="1000" u="none" kern="1200" dirty="0">
                <a:solidFill>
                  <a:schemeClr val="tx1"/>
                </a:solidFill>
                <a:effectLst/>
                <a:latin typeface="+mn-lt"/>
                <a:ea typeface="+mn-ea"/>
                <a:cs typeface="+mn-cs"/>
              </a:rPr>
              <a:t/>
            </a:r>
            <a:br>
              <a:rPr lang="de-DE" sz="1000" u="none" kern="1200" dirty="0">
                <a:solidFill>
                  <a:schemeClr val="tx1"/>
                </a:solidFill>
                <a:effectLst/>
                <a:latin typeface="+mn-lt"/>
                <a:ea typeface="+mn-ea"/>
                <a:cs typeface="+mn-cs"/>
              </a:rPr>
            </a:br>
            <a:r>
              <a:rPr lang="de-DE" sz="1000" u="none" kern="1200" dirty="0">
                <a:solidFill>
                  <a:schemeClr val="tx1"/>
                </a:solidFill>
                <a:effectLst/>
                <a:latin typeface="+mn-lt"/>
                <a:ea typeface="+mn-ea"/>
                <a:cs typeface="+mn-cs"/>
              </a:rPr>
              <a:t>Text:</a:t>
            </a:r>
            <a:r>
              <a:rPr lang="de-DE" sz="1000" u="none" kern="1200" baseline="0" dirty="0">
                <a:solidFill>
                  <a:schemeClr val="tx1"/>
                </a:solidFill>
                <a:effectLst/>
                <a:latin typeface="+mn-lt"/>
                <a:ea typeface="+mn-ea"/>
                <a:cs typeface="+mn-cs"/>
              </a:rPr>
              <a:t> Le Monde </a:t>
            </a:r>
            <a:r>
              <a:rPr lang="de-DE" sz="1000" u="none" kern="1200" baseline="0" dirty="0" err="1">
                <a:solidFill>
                  <a:schemeClr val="tx1"/>
                </a:solidFill>
                <a:effectLst/>
                <a:latin typeface="+mn-lt"/>
                <a:ea typeface="+mn-ea"/>
                <a:cs typeface="+mn-cs"/>
              </a:rPr>
              <a:t>Diplomatique</a:t>
            </a:r>
            <a:r>
              <a:rPr lang="de-DE" sz="1000" u="none" kern="1200" baseline="0" dirty="0">
                <a:solidFill>
                  <a:schemeClr val="tx1"/>
                </a:solidFill>
                <a:effectLst/>
                <a:latin typeface="+mn-lt"/>
                <a:ea typeface="+mn-ea"/>
                <a:cs typeface="+mn-cs"/>
              </a:rPr>
              <a:t> (2019): „Atlas der Globalisierung. Welt in Bewegung.“</a:t>
            </a:r>
            <a:endParaRPr lang="de-DE" sz="1000"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4</a:t>
            </a:fld>
            <a:endParaRPr lang="de-DE"/>
          </a:p>
        </p:txBody>
      </p:sp>
    </p:spTree>
    <p:extLst>
      <p:ext uri="{BB962C8B-B14F-4D97-AF65-F5344CB8AC3E}">
        <p14:creationId xmlns:p14="http://schemas.microsoft.com/office/powerpoint/2010/main" val="3366097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Waldschäden, wie u.a. im Bayrischen Wald</a:t>
            </a:r>
          </a:p>
          <a:p>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r>
              <a:rPr lang="de-DE" sz="1200" b="1" kern="1200" baseline="0" dirty="0">
                <a:solidFill>
                  <a:schemeClr val="tx1"/>
                </a:solidFill>
                <a:effectLst/>
                <a:latin typeface="+mn-lt"/>
                <a:ea typeface="+mn-ea"/>
                <a:cs typeface="+mn-cs"/>
              </a:rPr>
              <a:t>Spickzettel für Lehrende:</a:t>
            </a:r>
            <a:r>
              <a:rPr lang="de-DE" sz="1200" kern="1200" dirty="0">
                <a:solidFill>
                  <a:schemeClr val="tx1"/>
                </a:solidFill>
                <a:effectLst/>
                <a:latin typeface="+mn-lt"/>
                <a:ea typeface="+mn-ea"/>
                <a:cs typeface="+mn-cs"/>
              </a:rPr>
              <a:t/>
            </a:r>
            <a:br>
              <a:rPr lang="de-DE" sz="1200" kern="1200" dirty="0">
                <a:solidFill>
                  <a:schemeClr val="tx1"/>
                </a:solidFill>
                <a:effectLst/>
                <a:latin typeface="+mn-lt"/>
                <a:ea typeface="+mn-ea"/>
                <a:cs typeface="+mn-cs"/>
              </a:rPr>
            </a:br>
            <a:r>
              <a:rPr lang="de-DE" sz="1200" kern="1200" dirty="0">
                <a:solidFill>
                  <a:schemeClr val="tx1"/>
                </a:solidFill>
                <a:effectLst/>
                <a:latin typeface="+mn-lt"/>
                <a:ea typeface="+mn-ea"/>
                <a:cs typeface="+mn-cs"/>
              </a:rPr>
              <a:t>Dürre im bayrischen Wald. Und hierzulande gelang es tagelang nicht, Waldbrände zu löschen, z.B. 2019 in Brandenburg. In Mitteleuropa breitet sich außerdem rasend schnell der Borkenkäfer aus: Große Fichtenbestände sind befallen. Sicher ist der Klimawandel eine wichtige Ursache für die Ausmaße, die diese Katastrophen annahmen. Der Masseverlust der Gletscher in Grönland ist mittlerweile größer als in der Antarktis. In fast 50 Jahren ist der Meeresspiegel dadurch um 1,4 Zentimeter gestiegen. Der grönländische Eisschild bildet nach der Antarktis die zweitgrößte Eismasse der Erde - und die wird rapide kleiner. Der Verlust in Grönland</a:t>
            </a:r>
            <a:r>
              <a:rPr lang="de-DE" sz="1200" kern="1200" baseline="0" dirty="0">
                <a:solidFill>
                  <a:schemeClr val="tx1"/>
                </a:solidFill>
                <a:effectLst/>
                <a:latin typeface="+mn-lt"/>
                <a:ea typeface="+mn-ea"/>
                <a:cs typeface="+mn-cs"/>
              </a:rPr>
              <a:t> </a:t>
            </a:r>
            <a:r>
              <a:rPr lang="de-DE" sz="1200" kern="1200" dirty="0">
                <a:solidFill>
                  <a:schemeClr val="tx1"/>
                </a:solidFill>
                <a:effectLst/>
                <a:latin typeface="+mn-lt"/>
                <a:ea typeface="+mn-ea"/>
                <a:cs typeface="+mn-cs"/>
              </a:rPr>
              <a:t>habe sich seit den Achtzigerjahren des vergangenen Jahrhunderts etwa versechsfacht, warnt nun ein internationales Forscherteam, das Daten der Jahre von 1972 bis 2018 ausgewertet hat.</a:t>
            </a:r>
          </a:p>
          <a:p>
            <a:endParaRPr lang="de-DE" dirty="0"/>
          </a:p>
          <a:p>
            <a:r>
              <a:rPr lang="de-DE" dirty="0"/>
              <a:t>Bild: Kurt </a:t>
            </a:r>
            <a:r>
              <a:rPr lang="de-DE" dirty="0" smtClean="0"/>
              <a:t>Seebauer</a:t>
            </a:r>
            <a:r>
              <a:rPr lang="de-DE" u="none" dirty="0" smtClean="0"/>
              <a:t>,</a:t>
            </a:r>
            <a:r>
              <a:rPr lang="de-DE" u="none" baseline="0" dirty="0" smtClean="0"/>
              <a:t> </a:t>
            </a:r>
            <a:r>
              <a:rPr lang="de-DE" sz="1200" u="none" kern="1200" dirty="0" smtClean="0">
                <a:solidFill>
                  <a:schemeClr val="tx1"/>
                </a:solidFill>
                <a:effectLst/>
                <a:latin typeface="+mn-lt"/>
                <a:ea typeface="+mn-ea"/>
                <a:cs typeface="+mn-cs"/>
              </a:rPr>
              <a:t>https</a:t>
            </a:r>
            <a:r>
              <a:rPr lang="de-DE" sz="1200" u="none" kern="1200" dirty="0">
                <a:solidFill>
                  <a:schemeClr val="tx1"/>
                </a:solidFill>
                <a:effectLst/>
                <a:latin typeface="+mn-lt"/>
                <a:ea typeface="+mn-ea"/>
                <a:cs typeface="+mn-cs"/>
              </a:rPr>
              <a:t>://</a:t>
            </a:r>
            <a:r>
              <a:rPr lang="de-DE" sz="1200" u="none" kern="1200" dirty="0" smtClean="0">
                <a:solidFill>
                  <a:schemeClr val="tx1"/>
                </a:solidFill>
                <a:effectLst/>
                <a:latin typeface="+mn-lt"/>
                <a:ea typeface="+mn-ea"/>
                <a:cs typeface="+mn-cs"/>
              </a:rPr>
              <a:t>commons.wikimedia.org/wiki/File:Bayerischer_wald_kahlgefressen.jpg.</a:t>
            </a:r>
            <a:r>
              <a:rPr lang="de-DE" sz="1200" u="none" kern="1200" baseline="0" dirty="0" smtClean="0">
                <a:solidFill>
                  <a:schemeClr val="tx1"/>
                </a:solidFill>
                <a:effectLst/>
                <a:latin typeface="+mn-lt"/>
                <a:ea typeface="+mn-ea"/>
                <a:cs typeface="+mn-cs"/>
              </a:rPr>
              <a:t> </a:t>
            </a:r>
            <a:r>
              <a:rPr lang="de-DE" sz="1200" u="none" kern="1200" dirty="0" smtClean="0">
                <a:solidFill>
                  <a:schemeClr val="tx1"/>
                </a:solidFill>
                <a:effectLst/>
                <a:latin typeface="+mn-lt"/>
                <a:ea typeface="+mn-ea"/>
                <a:cs typeface="+mn-cs"/>
              </a:rPr>
              <a:t>Letzter </a:t>
            </a:r>
            <a:r>
              <a:rPr lang="de-DE" sz="1200" u="none" kern="1200" dirty="0">
                <a:solidFill>
                  <a:schemeClr val="tx1"/>
                </a:solidFill>
                <a:effectLst/>
                <a:latin typeface="+mn-lt"/>
                <a:ea typeface="+mn-ea"/>
                <a:cs typeface="+mn-cs"/>
              </a:rPr>
              <a:t>Aufruf: </a:t>
            </a:r>
            <a:r>
              <a:rPr lang="de-DE" sz="1200" u="none" kern="1200" dirty="0" smtClean="0">
                <a:solidFill>
                  <a:schemeClr val="tx1"/>
                </a:solidFill>
                <a:effectLst/>
                <a:latin typeface="+mn-lt"/>
                <a:ea typeface="+mn-ea"/>
                <a:cs typeface="+mn-cs"/>
              </a:rPr>
              <a:t>07.07.2020</a:t>
            </a:r>
            <a:r>
              <a:rPr lang="de-DE" sz="1200" u="none" kern="1200" dirty="0">
                <a:solidFill>
                  <a:schemeClr val="tx1"/>
                </a:solidFill>
                <a:effectLst/>
                <a:latin typeface="+mn-lt"/>
                <a:ea typeface="+mn-ea"/>
                <a:cs typeface="+mn-cs"/>
              </a:rPr>
              <a:t/>
            </a:r>
            <a:br>
              <a:rPr lang="de-DE" sz="1200" u="none" kern="1200" dirty="0">
                <a:solidFill>
                  <a:schemeClr val="tx1"/>
                </a:solidFill>
                <a:effectLst/>
                <a:latin typeface="+mn-lt"/>
                <a:ea typeface="+mn-ea"/>
                <a:cs typeface="+mn-cs"/>
              </a:rPr>
            </a:br>
            <a:r>
              <a:rPr lang="de-DE" sz="1200" u="none" kern="1200" dirty="0">
                <a:solidFill>
                  <a:schemeClr val="tx1"/>
                </a:solidFill>
                <a:effectLst/>
                <a:latin typeface="+mn-lt"/>
                <a:ea typeface="+mn-ea"/>
                <a:cs typeface="+mn-cs"/>
              </a:rPr>
              <a:t>Text: Spiegel </a:t>
            </a:r>
            <a:r>
              <a:rPr lang="de-DE" sz="1200" u="none" kern="1200" dirty="0" smtClean="0">
                <a:solidFill>
                  <a:schemeClr val="tx1"/>
                </a:solidFill>
                <a:effectLst/>
                <a:latin typeface="+mn-lt"/>
                <a:ea typeface="+mn-ea"/>
                <a:cs typeface="+mn-cs"/>
              </a:rPr>
              <a:t>Wissenschaft,</a:t>
            </a:r>
            <a:r>
              <a:rPr lang="de-DE" sz="1200" u="none" kern="1200" baseline="0" dirty="0" smtClean="0">
                <a:solidFill>
                  <a:schemeClr val="tx1"/>
                </a:solidFill>
                <a:effectLst/>
                <a:latin typeface="+mn-lt"/>
                <a:ea typeface="+mn-ea"/>
                <a:cs typeface="+mn-cs"/>
              </a:rPr>
              <a:t> https://www.spiegel.de/wissenschaft/natur/klimawandel-das-eis-in-groenland-schmilzt-sechs-mal-schneller-als-1980-a-1263973.html. </a:t>
            </a:r>
            <a:r>
              <a:rPr lang="de-DE" sz="1200" i="0" u="none" kern="1200" dirty="0" smtClean="0">
                <a:solidFill>
                  <a:schemeClr val="tx1"/>
                </a:solidFill>
                <a:effectLst/>
                <a:latin typeface="+mn-lt"/>
                <a:ea typeface="+mn-ea"/>
                <a:cs typeface="+mn-cs"/>
              </a:rPr>
              <a:t>Letzter Aufruf: 07.07.2020</a:t>
            </a:r>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5</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Schmelzende Pole und vom Aussterben bedrohte Tiere</a:t>
            </a:r>
          </a:p>
          <a:p>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r>
              <a:rPr lang="de-DE" sz="1200" b="1" kern="1200" baseline="0" dirty="0">
                <a:solidFill>
                  <a:schemeClr val="tx1"/>
                </a:solidFill>
                <a:effectLst/>
                <a:latin typeface="+mn-lt"/>
                <a:ea typeface="+mn-ea"/>
                <a:cs typeface="+mn-cs"/>
              </a:rPr>
              <a:t>Spickzettel für Lehrende:</a:t>
            </a:r>
            <a:r>
              <a:rPr lang="de-DE" sz="1200" kern="1200" dirty="0">
                <a:solidFill>
                  <a:schemeClr val="tx1"/>
                </a:solidFill>
                <a:effectLst/>
                <a:latin typeface="+mn-lt"/>
                <a:ea typeface="+mn-ea"/>
                <a:cs typeface="+mn-cs"/>
              </a:rPr>
              <a:t/>
            </a:r>
            <a:br>
              <a:rPr lang="de-DE" sz="1200" kern="1200" dirty="0">
                <a:solidFill>
                  <a:schemeClr val="tx1"/>
                </a:solidFill>
                <a:effectLst/>
                <a:latin typeface="+mn-lt"/>
                <a:ea typeface="+mn-ea"/>
                <a:cs typeface="+mn-cs"/>
              </a:rPr>
            </a:br>
            <a:r>
              <a:rPr lang="de-DE" sz="1200" kern="1200" dirty="0">
                <a:solidFill>
                  <a:schemeClr val="tx1"/>
                </a:solidFill>
                <a:effectLst/>
                <a:latin typeface="+mn-lt"/>
                <a:ea typeface="+mn-ea"/>
                <a:cs typeface="+mn-cs"/>
              </a:rPr>
              <a:t>Das Packeis schmilzt aufgrund des Klimawandels inzwischen rund drei Wochen früher als vor einigen Jahren. Daher müssen Eisbären für die Nahrungssuche immer größere Strecken zurücklegen, wodurch sich ihr Energieverbrauch gefährlich erhöht – sie drohen zu verhungern. Für die ca. 20.000-25.000 verbleibenden Eisbären wird es also immer schwieriger, ausreichend Nahrung zu finden. Doch nicht nur die schwindende Nahrungsgrundlage (Robben) bedroht den Eisbären, sondern auch chemische Rückstände von Industriestaaten (z.B. Deutschland). Die Giftstoffe werden mit der Luft in die Polarregion getragen, wo sie sich über die Nahrungskette in den Tieren anreichern. Da Eisbären an der Spitze der Nahrungskette stehen, sind sie drei Mal mehr mit Schadstoffen belastet als Robben. Einige Giftstoffe wirken wie künstliche Hormone und können die Fortpflanzungsfähigkeit der Eisbären beeinträchtigen. </a:t>
            </a:r>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r>
              <a:rPr lang="de-DE" dirty="0"/>
              <a:t>Bild: </a:t>
            </a:r>
            <a:r>
              <a:rPr lang="de-DE" dirty="0" err="1"/>
              <a:t>NASA's</a:t>
            </a:r>
            <a:r>
              <a:rPr lang="de-DE" dirty="0"/>
              <a:t> </a:t>
            </a:r>
            <a:r>
              <a:rPr lang="de-DE" dirty="0" err="1"/>
              <a:t>Oceans</a:t>
            </a:r>
            <a:r>
              <a:rPr lang="de-DE" dirty="0"/>
              <a:t> </a:t>
            </a:r>
            <a:r>
              <a:rPr lang="de-DE" dirty="0" err="1"/>
              <a:t>Melting</a:t>
            </a:r>
            <a:r>
              <a:rPr lang="de-DE" dirty="0"/>
              <a:t> </a:t>
            </a:r>
            <a:r>
              <a:rPr lang="de-DE" dirty="0" err="1"/>
              <a:t>Greenland</a:t>
            </a:r>
            <a:r>
              <a:rPr lang="de-DE" dirty="0"/>
              <a:t> </a:t>
            </a:r>
            <a:r>
              <a:rPr lang="de-DE" dirty="0" smtClean="0"/>
              <a:t>Mission.</a:t>
            </a:r>
            <a:r>
              <a:rPr lang="de-DE" baseline="0" dirty="0" smtClean="0"/>
              <a:t> </a:t>
            </a:r>
            <a:r>
              <a:rPr lang="de-DE" sz="1200" u="none" kern="1200" dirty="0" smtClean="0">
                <a:solidFill>
                  <a:schemeClr val="tx1"/>
                </a:solidFill>
                <a:effectLst/>
                <a:latin typeface="+mn-lt"/>
                <a:ea typeface="+mn-ea"/>
                <a:cs typeface="+mn-cs"/>
              </a:rPr>
              <a:t>https</a:t>
            </a:r>
            <a:r>
              <a:rPr lang="de-DE" sz="1200" u="none" kern="1200" dirty="0">
                <a:solidFill>
                  <a:schemeClr val="tx1"/>
                </a:solidFill>
                <a:effectLst/>
                <a:latin typeface="+mn-lt"/>
                <a:ea typeface="+mn-ea"/>
                <a:cs typeface="+mn-cs"/>
              </a:rPr>
              <a:t>://</a:t>
            </a:r>
            <a:r>
              <a:rPr lang="de-DE" sz="1200" u="none" kern="1200" dirty="0" smtClean="0">
                <a:solidFill>
                  <a:schemeClr val="tx1"/>
                </a:solidFill>
                <a:effectLst/>
                <a:latin typeface="+mn-lt"/>
                <a:ea typeface="+mn-ea"/>
                <a:cs typeface="+mn-cs"/>
              </a:rPr>
              <a:t>sealevel.nasa.gov/news/74/glaciers-on-the-edge, </a:t>
            </a:r>
            <a:r>
              <a:rPr lang="de-DE" sz="1200" u="none" kern="1200" dirty="0">
                <a:solidFill>
                  <a:schemeClr val="tx1"/>
                </a:solidFill>
                <a:effectLst/>
                <a:latin typeface="+mn-lt"/>
                <a:ea typeface="+mn-ea"/>
                <a:cs typeface="+mn-cs"/>
              </a:rPr>
              <a:t>Letzter Aufruf: </a:t>
            </a:r>
            <a:r>
              <a:rPr lang="de-DE" sz="1200" u="none" kern="1200" dirty="0" smtClean="0">
                <a:solidFill>
                  <a:schemeClr val="tx1"/>
                </a:solidFill>
                <a:effectLst/>
                <a:latin typeface="+mn-lt"/>
                <a:ea typeface="+mn-ea"/>
                <a:cs typeface="+mn-cs"/>
              </a:rPr>
              <a:t>07.07.2020</a:t>
            </a:r>
            <a:r>
              <a:rPr lang="de-DE" sz="1200" u="none" kern="1200" dirty="0">
                <a:solidFill>
                  <a:schemeClr val="tx1"/>
                </a:solidFill>
                <a:effectLst/>
                <a:latin typeface="+mn-lt"/>
                <a:ea typeface="+mn-ea"/>
                <a:cs typeface="+mn-cs"/>
              </a:rPr>
              <a:t/>
            </a:r>
            <a:br>
              <a:rPr lang="de-DE" sz="1200" u="none" kern="1200" dirty="0">
                <a:solidFill>
                  <a:schemeClr val="tx1"/>
                </a:solidFill>
                <a:effectLst/>
                <a:latin typeface="+mn-lt"/>
                <a:ea typeface="+mn-ea"/>
                <a:cs typeface="+mn-cs"/>
              </a:rPr>
            </a:br>
            <a:r>
              <a:rPr lang="de-DE" sz="1200" u="none" kern="1200" dirty="0">
                <a:solidFill>
                  <a:schemeClr val="tx1"/>
                </a:solidFill>
                <a:effectLst/>
                <a:latin typeface="+mn-lt"/>
                <a:ea typeface="+mn-ea"/>
                <a:cs typeface="+mn-cs"/>
              </a:rPr>
              <a:t>Text: Spiegel </a:t>
            </a:r>
            <a:r>
              <a:rPr lang="de-DE" sz="1200" u="none" kern="1200" dirty="0" smtClean="0">
                <a:solidFill>
                  <a:schemeClr val="tx1"/>
                </a:solidFill>
                <a:effectLst/>
                <a:latin typeface="+mn-lt"/>
                <a:ea typeface="+mn-ea"/>
                <a:cs typeface="+mn-cs"/>
              </a:rPr>
              <a:t>Wissenschaft, https://www.spiegel.de/wissenschaft/natur/klimawandel-das-eis-in-groenland-schmilzt-sechs-mal-schneller-als-1980-a-1263973.html</a:t>
            </a:r>
            <a:r>
              <a:rPr lang="de-DE" sz="1200" i="0" u="none" kern="1200" dirty="0" smtClean="0">
                <a:solidFill>
                  <a:schemeClr val="tx1"/>
                </a:solidFill>
                <a:effectLst/>
                <a:latin typeface="+mn-lt"/>
                <a:ea typeface="+mn-ea"/>
                <a:cs typeface="+mn-cs"/>
              </a:rPr>
              <a:t>.</a:t>
            </a:r>
            <a:r>
              <a:rPr lang="de-DE" sz="1200" i="0" u="none" kern="1200" baseline="0" dirty="0" smtClean="0">
                <a:solidFill>
                  <a:schemeClr val="tx1"/>
                </a:solidFill>
                <a:effectLst/>
                <a:latin typeface="+mn-lt"/>
                <a:ea typeface="+mn-ea"/>
                <a:cs typeface="+mn-cs"/>
              </a:rPr>
              <a:t> </a:t>
            </a:r>
            <a:r>
              <a:rPr lang="de-DE" sz="1200" i="0" u="none" kern="1200" dirty="0" smtClean="0">
                <a:solidFill>
                  <a:schemeClr val="tx1"/>
                </a:solidFill>
                <a:effectLst/>
                <a:latin typeface="+mn-lt"/>
                <a:ea typeface="+mn-ea"/>
                <a:cs typeface="+mn-cs"/>
              </a:rPr>
              <a:t>Letzter </a:t>
            </a:r>
            <a:r>
              <a:rPr lang="de-DE" sz="1200" i="0" u="none" kern="1200" dirty="0">
                <a:solidFill>
                  <a:schemeClr val="tx1"/>
                </a:solidFill>
                <a:effectLst/>
                <a:latin typeface="+mn-lt"/>
                <a:ea typeface="+mn-ea"/>
                <a:cs typeface="+mn-cs"/>
              </a:rPr>
              <a:t>Aufruf </a:t>
            </a:r>
            <a:r>
              <a:rPr lang="de-DE" sz="1200" i="0" u="none" kern="1200" dirty="0" smtClean="0">
                <a:solidFill>
                  <a:schemeClr val="tx1"/>
                </a:solidFill>
                <a:effectLst/>
                <a:latin typeface="+mn-lt"/>
                <a:ea typeface="+mn-ea"/>
                <a:cs typeface="+mn-cs"/>
              </a:rPr>
              <a:t>07.07.2020 </a:t>
            </a:r>
            <a:r>
              <a:rPr lang="de-DE" sz="1200" i="0" u="none" kern="1200" dirty="0">
                <a:solidFill>
                  <a:schemeClr val="tx1"/>
                </a:solidFill>
                <a:effectLst/>
                <a:latin typeface="+mn-lt"/>
                <a:ea typeface="+mn-ea"/>
                <a:cs typeface="+mn-cs"/>
              </a:rPr>
              <a:t>und </a:t>
            </a:r>
            <a:r>
              <a:rPr lang="de-DE" sz="1200" i="0" u="none" kern="1200" dirty="0" err="1" smtClean="0">
                <a:solidFill>
                  <a:schemeClr val="tx1"/>
                </a:solidFill>
                <a:effectLst/>
                <a:latin typeface="+mn-lt"/>
                <a:ea typeface="+mn-ea"/>
                <a:cs typeface="+mn-cs"/>
              </a:rPr>
              <a:t>Peta</a:t>
            </a:r>
            <a:r>
              <a:rPr lang="de-DE" sz="1200" i="0" u="none" kern="1200" dirty="0" smtClean="0">
                <a:solidFill>
                  <a:schemeClr val="tx1"/>
                </a:solidFill>
                <a:effectLst/>
                <a:latin typeface="+mn-lt"/>
                <a:ea typeface="+mn-ea"/>
                <a:cs typeface="+mn-cs"/>
              </a:rPr>
              <a:t>,</a:t>
            </a:r>
            <a:r>
              <a:rPr lang="de-DE" sz="1200" i="0" u="none" kern="1200" baseline="0" dirty="0" smtClean="0">
                <a:solidFill>
                  <a:schemeClr val="tx1"/>
                </a:solidFill>
                <a:effectLst/>
                <a:latin typeface="+mn-lt"/>
                <a:ea typeface="+mn-ea"/>
                <a:cs typeface="+mn-cs"/>
              </a:rPr>
              <a:t> </a:t>
            </a:r>
            <a:r>
              <a:rPr lang="de-DE" sz="1200" kern="1200" dirty="0" smtClean="0">
                <a:solidFill>
                  <a:schemeClr val="tx1"/>
                </a:solidFill>
                <a:effectLst/>
                <a:latin typeface="+mn-lt"/>
                <a:ea typeface="+mn-ea"/>
                <a:cs typeface="+mn-cs"/>
              </a:rPr>
              <a:t>https</a:t>
            </a:r>
            <a:r>
              <a:rPr lang="de-DE" sz="1200" kern="1200" dirty="0">
                <a:solidFill>
                  <a:schemeClr val="tx1"/>
                </a:solidFill>
                <a:effectLst/>
                <a:latin typeface="+mn-lt"/>
                <a:ea typeface="+mn-ea"/>
                <a:cs typeface="+mn-cs"/>
              </a:rPr>
              <a:t>://</a:t>
            </a:r>
            <a:r>
              <a:rPr lang="de-DE" sz="1200" kern="1200" dirty="0" smtClean="0">
                <a:solidFill>
                  <a:schemeClr val="tx1"/>
                </a:solidFill>
                <a:effectLst/>
                <a:latin typeface="+mn-lt"/>
                <a:ea typeface="+mn-ea"/>
                <a:cs typeface="+mn-cs"/>
              </a:rPr>
              <a:t>www.peta.de/eisbaeren-klimawandel.</a:t>
            </a:r>
            <a:r>
              <a:rPr lang="de-DE" sz="1200" kern="1200" baseline="0" dirty="0" smtClean="0">
                <a:solidFill>
                  <a:schemeClr val="tx1"/>
                </a:solidFill>
                <a:effectLst/>
                <a:latin typeface="+mn-lt"/>
                <a:ea typeface="+mn-ea"/>
                <a:cs typeface="+mn-cs"/>
              </a:rPr>
              <a:t> </a:t>
            </a:r>
            <a:r>
              <a:rPr lang="de-DE" sz="1200" kern="1200" dirty="0" smtClean="0">
                <a:solidFill>
                  <a:schemeClr val="tx1"/>
                </a:solidFill>
                <a:effectLst/>
                <a:latin typeface="+mn-lt"/>
                <a:ea typeface="+mn-ea"/>
                <a:cs typeface="+mn-cs"/>
              </a:rPr>
              <a:t>Letzter </a:t>
            </a:r>
            <a:r>
              <a:rPr lang="de-DE" sz="1200" kern="1200" dirty="0">
                <a:solidFill>
                  <a:schemeClr val="tx1"/>
                </a:solidFill>
                <a:effectLst/>
                <a:latin typeface="+mn-lt"/>
                <a:ea typeface="+mn-ea"/>
                <a:cs typeface="+mn-cs"/>
              </a:rPr>
              <a:t>Aufruf: </a:t>
            </a:r>
            <a:r>
              <a:rPr lang="de-DE" sz="1200" kern="1200" dirty="0" smtClean="0">
                <a:solidFill>
                  <a:schemeClr val="tx1"/>
                </a:solidFill>
                <a:effectLst/>
                <a:latin typeface="+mn-lt"/>
                <a:ea typeface="+mn-ea"/>
                <a:cs typeface="+mn-cs"/>
              </a:rPr>
              <a:t>27.09.2020</a:t>
            </a:r>
            <a:endParaRPr lang="de-DE" sz="1200" kern="1200" dirty="0">
              <a:solidFill>
                <a:schemeClr val="tx1"/>
              </a:solidFill>
              <a:effectLst/>
              <a:latin typeface="+mn-lt"/>
              <a:ea typeface="+mn-ea"/>
              <a:cs typeface="+mn-cs"/>
            </a:endParaRPr>
          </a:p>
          <a:p>
            <a:endParaRPr lang="de-DE" i="0"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6</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1" kern="1200" dirty="0">
                <a:solidFill>
                  <a:schemeClr val="tx1"/>
                </a:solidFill>
                <a:effectLst/>
                <a:latin typeface="+mn-lt"/>
                <a:ea typeface="+mn-ea"/>
                <a:cs typeface="+mn-cs"/>
              </a:rPr>
              <a:t>Ernteausfälle in Deutschland</a:t>
            </a:r>
          </a:p>
          <a:p>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r>
              <a:rPr lang="de-DE" sz="1200" b="1" kern="1200" baseline="0" dirty="0">
                <a:solidFill>
                  <a:schemeClr val="tx1"/>
                </a:solidFill>
                <a:effectLst/>
                <a:latin typeface="+mn-lt"/>
                <a:ea typeface="+mn-ea"/>
                <a:cs typeface="+mn-cs"/>
              </a:rPr>
              <a:t>Spickzettel für Lehrende:</a:t>
            </a:r>
            <a:r>
              <a:rPr lang="de-DE" sz="1200" kern="1200" dirty="0">
                <a:solidFill>
                  <a:schemeClr val="tx1"/>
                </a:solidFill>
                <a:effectLst/>
                <a:latin typeface="+mn-lt"/>
                <a:ea typeface="+mn-ea"/>
                <a:cs typeface="+mn-cs"/>
              </a:rPr>
              <a:t/>
            </a:r>
            <a:br>
              <a:rPr lang="de-DE" sz="1200" kern="1200" dirty="0">
                <a:solidFill>
                  <a:schemeClr val="tx1"/>
                </a:solidFill>
                <a:effectLst/>
                <a:latin typeface="+mn-lt"/>
                <a:ea typeface="+mn-ea"/>
                <a:cs typeface="+mn-cs"/>
              </a:rPr>
            </a:br>
            <a:r>
              <a:rPr lang="de-DE" sz="1200" kern="1200" dirty="0">
                <a:solidFill>
                  <a:schemeClr val="tx1"/>
                </a:solidFill>
                <a:effectLst/>
                <a:latin typeface="+mn-lt"/>
                <a:ea typeface="+mn-ea"/>
                <a:cs typeface="+mn-cs"/>
              </a:rPr>
              <a:t>Der internationale </a:t>
            </a:r>
            <a:r>
              <a:rPr lang="de-DE" sz="1200" kern="1200" dirty="0" err="1">
                <a:solidFill>
                  <a:schemeClr val="tx1"/>
                </a:solidFill>
                <a:effectLst/>
                <a:latin typeface="+mn-lt"/>
                <a:ea typeface="+mn-ea"/>
                <a:cs typeface="+mn-cs"/>
              </a:rPr>
              <a:t>Klimarat</a:t>
            </a:r>
            <a:r>
              <a:rPr lang="de-DE" sz="1200" kern="1200" dirty="0">
                <a:solidFill>
                  <a:schemeClr val="tx1"/>
                </a:solidFill>
                <a:effectLst/>
                <a:latin typeface="+mn-lt"/>
                <a:ea typeface="+mn-ea"/>
                <a:cs typeface="+mn-cs"/>
              </a:rPr>
              <a:t> der Vereinten Nationen, kurz IPCC genannt (</a:t>
            </a:r>
            <a:r>
              <a:rPr lang="de-DE" sz="1200" kern="1200" dirty="0" err="1">
                <a:solidFill>
                  <a:schemeClr val="tx1"/>
                </a:solidFill>
                <a:effectLst/>
                <a:latin typeface="+mn-lt"/>
                <a:ea typeface="+mn-ea"/>
                <a:cs typeface="+mn-cs"/>
              </a:rPr>
              <a:t>Intergovernmental</a:t>
            </a:r>
            <a:r>
              <a:rPr lang="de-DE" sz="1200" kern="1200" dirty="0">
                <a:solidFill>
                  <a:schemeClr val="tx1"/>
                </a:solidFill>
                <a:effectLst/>
                <a:latin typeface="+mn-lt"/>
                <a:ea typeface="+mn-ea"/>
                <a:cs typeface="+mn-cs"/>
              </a:rPr>
              <a:t> Panel on </a:t>
            </a:r>
            <a:r>
              <a:rPr lang="de-DE" sz="1200" kern="1200" dirty="0" err="1">
                <a:solidFill>
                  <a:schemeClr val="tx1"/>
                </a:solidFill>
                <a:effectLst/>
                <a:latin typeface="+mn-lt"/>
                <a:ea typeface="+mn-ea"/>
                <a:cs typeface="+mn-cs"/>
              </a:rPr>
              <a:t>Climate</a:t>
            </a:r>
            <a:r>
              <a:rPr lang="de-DE" sz="1200" kern="1200" dirty="0">
                <a:solidFill>
                  <a:schemeClr val="tx1"/>
                </a:solidFill>
                <a:effectLst/>
                <a:latin typeface="+mn-lt"/>
                <a:ea typeface="+mn-ea"/>
                <a:cs typeface="+mn-cs"/>
              </a:rPr>
              <a:t> Change) warnt: Die Landwirtschaft in Deutschland wird sich anpassen müssen. Im Zuge des Klimawandels nehmen Extremwettereignisse wie Hitzewellen, lange Trockenperioden, Hagel, Starkregen und dadurch auch Überschwemmungen zu. Und kaum ein Wirtschaftszweig ist den Elementen so unmittelbar ausgesetzt wie die Landwirtschaft. Sie muss sich in Zukunft auf ähnlich trocken-heiße Sommer einstellen wie in diesem Jahr (2019).</a:t>
            </a:r>
            <a:r>
              <a:rPr lang="de-DE" sz="1200" kern="1200" baseline="0" dirty="0">
                <a:solidFill>
                  <a:schemeClr val="tx1"/>
                </a:solidFill>
                <a:effectLst/>
                <a:latin typeface="+mn-lt"/>
                <a:ea typeface="+mn-ea"/>
                <a:cs typeface="+mn-cs"/>
              </a:rPr>
              <a:t> </a:t>
            </a:r>
            <a:r>
              <a:rPr lang="de-DE" sz="1200" kern="1200" dirty="0">
                <a:solidFill>
                  <a:schemeClr val="tx1"/>
                </a:solidFill>
                <a:effectLst/>
                <a:latin typeface="+mn-lt"/>
                <a:ea typeface="+mn-ea"/>
                <a:cs typeface="+mn-cs"/>
              </a:rPr>
              <a:t>Wenn im Zuge des Klimawandels lange Dürreperioden zunehmen, wird sich die Landwirtschaft in Deutschland anpassen müssen. Vielleicht über Wasserrückhaltebecken, aber auch über die Wahl hitzeresistenterer Gemüse- und Getreidesorten. Auch der Zeitpunkt der Aussaat muss überdacht werden. </a:t>
            </a:r>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a:p>
          <a:p>
            <a:r>
              <a:rPr lang="de-DE" dirty="0"/>
              <a:t>Bild: Holger </a:t>
            </a:r>
            <a:r>
              <a:rPr lang="de-DE" u="none" dirty="0" err="1" smtClean="0"/>
              <a:t>Casselmann</a:t>
            </a:r>
            <a:r>
              <a:rPr lang="de-DE" u="none" baseline="0" dirty="0" smtClean="0"/>
              <a:t>, </a:t>
            </a:r>
            <a:r>
              <a:rPr lang="de-DE" sz="1200" u="none" kern="1200" dirty="0" smtClean="0">
                <a:solidFill>
                  <a:schemeClr val="tx1"/>
                </a:solidFill>
                <a:effectLst/>
                <a:latin typeface="+mn-lt"/>
                <a:ea typeface="+mn-ea"/>
                <a:cs typeface="+mn-cs"/>
              </a:rPr>
              <a:t>https</a:t>
            </a:r>
            <a:r>
              <a:rPr lang="de-DE" sz="1200" u="none" kern="1200" dirty="0">
                <a:solidFill>
                  <a:schemeClr val="tx1"/>
                </a:solidFill>
                <a:effectLst/>
                <a:latin typeface="+mn-lt"/>
                <a:ea typeface="+mn-ea"/>
                <a:cs typeface="+mn-cs"/>
              </a:rPr>
              <a:t>://</a:t>
            </a:r>
            <a:r>
              <a:rPr lang="de-DE" sz="1200" u="none" kern="1200" dirty="0" smtClean="0">
                <a:solidFill>
                  <a:schemeClr val="tx1"/>
                </a:solidFill>
                <a:effectLst/>
                <a:latin typeface="+mn-lt"/>
                <a:ea typeface="+mn-ea"/>
                <a:cs typeface="+mn-cs"/>
              </a:rPr>
              <a:t>commons.wikimedia.org/wiki/File:Potatoes_feeding_damage_HC1.JPG. </a:t>
            </a:r>
            <a:r>
              <a:rPr lang="de-DE" sz="1200" u="none" kern="1200" dirty="0">
                <a:solidFill>
                  <a:schemeClr val="tx1"/>
                </a:solidFill>
                <a:effectLst/>
                <a:latin typeface="+mn-lt"/>
                <a:ea typeface="+mn-ea"/>
                <a:cs typeface="+mn-cs"/>
              </a:rPr>
              <a:t>Letzter Aufruf: 27.09.2020]</a:t>
            </a:r>
            <a:br>
              <a:rPr lang="de-DE" sz="1200" u="none" kern="1200" dirty="0">
                <a:solidFill>
                  <a:schemeClr val="tx1"/>
                </a:solidFill>
                <a:effectLst/>
                <a:latin typeface="+mn-lt"/>
                <a:ea typeface="+mn-ea"/>
                <a:cs typeface="+mn-cs"/>
              </a:rPr>
            </a:br>
            <a:r>
              <a:rPr lang="de-DE" sz="1200" u="none" kern="1200" dirty="0">
                <a:solidFill>
                  <a:schemeClr val="tx1"/>
                </a:solidFill>
                <a:effectLst/>
                <a:latin typeface="+mn-lt"/>
                <a:ea typeface="+mn-ea"/>
                <a:cs typeface="+mn-cs"/>
              </a:rPr>
              <a:t>Text: Deutschland </a:t>
            </a:r>
            <a:r>
              <a:rPr lang="de-DE" sz="1200" u="none" kern="1200" dirty="0" smtClean="0">
                <a:solidFill>
                  <a:schemeClr val="tx1"/>
                </a:solidFill>
                <a:effectLst/>
                <a:latin typeface="+mn-lt"/>
                <a:ea typeface="+mn-ea"/>
                <a:cs typeface="+mn-cs"/>
              </a:rPr>
              <a:t>Funk, https://www.deutschlandfunk.de/extremwetter-und-ernteausfaelle-klimawandel-stellt.724.de.html?dram:article_id=426057</a:t>
            </a:r>
            <a:r>
              <a:rPr lang="de-DE" sz="1200" i="0" u="none" kern="1200" dirty="0" smtClean="0">
                <a:solidFill>
                  <a:schemeClr val="tx1"/>
                </a:solidFill>
                <a:effectLst/>
                <a:latin typeface="+mn-lt"/>
                <a:ea typeface="+mn-ea"/>
                <a:cs typeface="+mn-cs"/>
              </a:rPr>
              <a:t>.</a:t>
            </a:r>
            <a:r>
              <a:rPr lang="de-DE" sz="1200" i="0" u="none" kern="1200" baseline="0" dirty="0" smtClean="0">
                <a:solidFill>
                  <a:schemeClr val="tx1"/>
                </a:solidFill>
                <a:effectLst/>
                <a:latin typeface="+mn-lt"/>
                <a:ea typeface="+mn-ea"/>
                <a:cs typeface="+mn-cs"/>
              </a:rPr>
              <a:t> </a:t>
            </a:r>
            <a:r>
              <a:rPr lang="de-DE" sz="1200" i="0" u="none" kern="1200" dirty="0" smtClean="0">
                <a:solidFill>
                  <a:schemeClr val="tx1"/>
                </a:solidFill>
                <a:effectLst/>
                <a:latin typeface="+mn-lt"/>
                <a:ea typeface="+mn-ea"/>
                <a:cs typeface="+mn-cs"/>
              </a:rPr>
              <a:t>Letzter Aufruf: 07.07.2020</a:t>
            </a:r>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7</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1" kern="1200" dirty="0">
                <a:solidFill>
                  <a:schemeClr val="tx1"/>
                </a:solidFill>
                <a:effectLst/>
                <a:latin typeface="+mn-lt"/>
                <a:ea typeface="+mn-ea"/>
                <a:cs typeface="+mn-cs"/>
              </a:rPr>
              <a:t>Waldbrände</a:t>
            </a:r>
          </a:p>
          <a:p>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r>
              <a:rPr lang="de-DE" sz="1200" b="1" kern="1200" baseline="0" dirty="0">
                <a:solidFill>
                  <a:schemeClr val="tx1"/>
                </a:solidFill>
                <a:effectLst/>
                <a:latin typeface="+mn-lt"/>
                <a:ea typeface="+mn-ea"/>
                <a:cs typeface="+mn-cs"/>
              </a:rPr>
              <a:t>Spickzettel für Lehrende:</a:t>
            </a:r>
            <a:r>
              <a:rPr lang="de-DE" sz="1200" kern="1200" dirty="0">
                <a:solidFill>
                  <a:schemeClr val="tx1"/>
                </a:solidFill>
                <a:effectLst/>
                <a:latin typeface="+mn-lt"/>
                <a:ea typeface="+mn-ea"/>
                <a:cs typeface="+mn-cs"/>
              </a:rPr>
              <a:t/>
            </a:r>
            <a:br>
              <a:rPr lang="de-DE" sz="1200" kern="1200" dirty="0">
                <a:solidFill>
                  <a:schemeClr val="tx1"/>
                </a:solidFill>
                <a:effectLst/>
                <a:latin typeface="+mn-lt"/>
                <a:ea typeface="+mn-ea"/>
                <a:cs typeface="+mn-cs"/>
              </a:rPr>
            </a:br>
            <a:r>
              <a:rPr lang="de-DE" sz="1200" kern="1200" dirty="0">
                <a:solidFill>
                  <a:schemeClr val="tx1"/>
                </a:solidFill>
                <a:effectLst/>
                <a:latin typeface="+mn-lt"/>
                <a:ea typeface="+mn-ea"/>
                <a:cs typeface="+mn-cs"/>
              </a:rPr>
              <a:t>Unkontrollierbare </a:t>
            </a:r>
            <a:r>
              <a:rPr lang="de-DE" sz="1200" b="0" kern="1200" dirty="0">
                <a:solidFill>
                  <a:schemeClr val="tx1"/>
                </a:solidFill>
                <a:effectLst/>
                <a:latin typeface="+mn-lt"/>
                <a:ea typeface="+mn-ea"/>
                <a:cs typeface="+mn-cs"/>
              </a:rPr>
              <a:t>Buschbrände in </a:t>
            </a:r>
            <a:r>
              <a:rPr lang="de-DE" sz="1200" b="0" kern="1200" dirty="0" smtClean="0">
                <a:solidFill>
                  <a:schemeClr val="tx1"/>
                </a:solidFill>
                <a:effectLst/>
                <a:latin typeface="+mn-lt"/>
                <a:ea typeface="+mn-ea"/>
                <a:cs typeface="+mn-cs"/>
              </a:rPr>
              <a:t>Australien, </a:t>
            </a:r>
            <a:r>
              <a:rPr lang="de-DE" sz="1200" b="0" kern="1200" dirty="0">
                <a:solidFill>
                  <a:schemeClr val="tx1"/>
                </a:solidFill>
                <a:effectLst/>
                <a:latin typeface="+mn-lt"/>
                <a:ea typeface="+mn-ea"/>
                <a:cs typeface="+mn-cs"/>
              </a:rPr>
              <a:t>Große Waldbrände, wie zuletzt</a:t>
            </a:r>
            <a:r>
              <a:rPr lang="de-DE" sz="1200" b="0" kern="1200" baseline="0" dirty="0">
                <a:solidFill>
                  <a:schemeClr val="tx1"/>
                </a:solidFill>
                <a:effectLst/>
                <a:latin typeface="+mn-lt"/>
                <a:ea typeface="+mn-ea"/>
                <a:cs typeface="+mn-cs"/>
              </a:rPr>
              <a:t> in </a:t>
            </a:r>
            <a:r>
              <a:rPr lang="de-DE" sz="1200" b="0" kern="1200" baseline="0" dirty="0" smtClean="0">
                <a:solidFill>
                  <a:schemeClr val="tx1"/>
                </a:solidFill>
                <a:effectLst/>
                <a:latin typeface="+mn-lt"/>
                <a:ea typeface="+mn-ea"/>
                <a:cs typeface="+mn-cs"/>
              </a:rPr>
              <a:t>Brandenburg… </a:t>
            </a:r>
            <a:r>
              <a:rPr lang="de-DE" b="0" dirty="0"/>
              <a:t>Haben die Waldbrände etwas mit dem Klimawandel zu tun?</a:t>
            </a:r>
            <a:r>
              <a:rPr lang="de-DE" b="0" baseline="0" dirty="0"/>
              <a:t> </a:t>
            </a:r>
            <a:r>
              <a:rPr lang="de-DE" dirty="0"/>
              <a:t>Die aktuelle Trockenheit ist zunächst einmal ein Extremphänomen. Allerdings werden solche Witterungen zukünftig häufiger auftreten, da sind sich die </a:t>
            </a:r>
            <a:r>
              <a:rPr lang="de-DE" dirty="0" smtClean="0"/>
              <a:t>Forscher*innen </a:t>
            </a:r>
            <a:r>
              <a:rPr lang="de-DE" dirty="0"/>
              <a:t>einig. Zudem begünstigt die Trockenheit natürlich Feuer, insofern gibt es einen Zusammenhang. Allerdings gibt es zwei Faktoren, die nicht direkt mit dem Klimawandel zu tun haben: Zum einen sind die meisten Brände durch menschliches Handeln entstanden – ob aktiv durch Brandstiftung, durch Fahrlässigkeit wie Zigarettenkippen, heiße Autokatalysatoren oder auch durch die Entzündung alter Munitionsreste auf Truppenübungsplätzen. Zum anderen ist die Umgestaltung der Landschaft durch den Menschen ein zusätzlicher Faktor: Feuchtgebiete wurden entwässert und damit der Wasserhaushalt verändert, die Landschaft trocknet schneller aus. Und die angepflanzten Forstmonokulturen aus Nadelbäumen, die man vielfach antrifft, brennen viel schneller als ein naturnaher Laubwald.</a:t>
            </a:r>
            <a:endParaRPr lang="de-DE"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a:p>
          <a:p>
            <a:r>
              <a:rPr lang="de-DE" dirty="0"/>
              <a:t>Bild: Mark </a:t>
            </a:r>
            <a:r>
              <a:rPr lang="de-DE" dirty="0" smtClean="0"/>
              <a:t>Wolfe/FEMA</a:t>
            </a:r>
            <a:r>
              <a:rPr lang="de-DE" baseline="0" dirty="0" smtClean="0"/>
              <a:t>, </a:t>
            </a:r>
            <a:r>
              <a:rPr lang="de-DE" sz="1200" u="none" kern="1200" dirty="0" smtClean="0">
                <a:solidFill>
                  <a:schemeClr val="tx1"/>
                </a:solidFill>
                <a:effectLst/>
                <a:latin typeface="+mn-lt"/>
                <a:ea typeface="+mn-ea"/>
                <a:cs typeface="+mn-cs"/>
              </a:rPr>
              <a:t>https</a:t>
            </a:r>
            <a:r>
              <a:rPr lang="de-DE" sz="1200" u="none" kern="1200" dirty="0">
                <a:solidFill>
                  <a:schemeClr val="tx1"/>
                </a:solidFill>
                <a:effectLst/>
                <a:latin typeface="+mn-lt"/>
                <a:ea typeface="+mn-ea"/>
                <a:cs typeface="+mn-cs"/>
              </a:rPr>
              <a:t>://</a:t>
            </a:r>
            <a:r>
              <a:rPr lang="de-DE" sz="1200" u="none" kern="1200" dirty="0" smtClean="0">
                <a:solidFill>
                  <a:schemeClr val="tx1"/>
                </a:solidFill>
                <a:effectLst/>
                <a:latin typeface="+mn-lt"/>
                <a:ea typeface="+mn-ea"/>
                <a:cs typeface="+mn-cs"/>
              </a:rPr>
              <a:t>commons.wikimedia.org/wiki/File:Bugaboo_forest_fire.jpg.</a:t>
            </a:r>
            <a:r>
              <a:rPr lang="de-DE" sz="1200" u="none" kern="1200" baseline="0" dirty="0" smtClean="0">
                <a:solidFill>
                  <a:schemeClr val="tx1"/>
                </a:solidFill>
                <a:effectLst/>
                <a:latin typeface="+mn-lt"/>
                <a:ea typeface="+mn-ea"/>
                <a:cs typeface="+mn-cs"/>
              </a:rPr>
              <a:t> </a:t>
            </a:r>
            <a:r>
              <a:rPr lang="de-DE" sz="1200" u="none" kern="1200" dirty="0" smtClean="0">
                <a:solidFill>
                  <a:schemeClr val="tx1"/>
                </a:solidFill>
                <a:effectLst/>
                <a:latin typeface="+mn-lt"/>
                <a:ea typeface="+mn-ea"/>
                <a:cs typeface="+mn-cs"/>
              </a:rPr>
              <a:t>Letzter </a:t>
            </a:r>
            <a:r>
              <a:rPr lang="de-DE" sz="1200" u="none" kern="1200" dirty="0">
                <a:solidFill>
                  <a:schemeClr val="tx1"/>
                </a:solidFill>
                <a:effectLst/>
                <a:latin typeface="+mn-lt"/>
                <a:ea typeface="+mn-ea"/>
                <a:cs typeface="+mn-cs"/>
              </a:rPr>
              <a:t>Aufruf: </a:t>
            </a:r>
            <a:r>
              <a:rPr lang="de-DE" sz="1200" u="none" kern="1200" dirty="0" smtClean="0">
                <a:solidFill>
                  <a:schemeClr val="tx1"/>
                </a:solidFill>
                <a:effectLst/>
                <a:latin typeface="+mn-lt"/>
                <a:ea typeface="+mn-ea"/>
                <a:cs typeface="+mn-cs"/>
              </a:rPr>
              <a:t>07.07.2020</a:t>
            </a:r>
            <a:r>
              <a:rPr lang="de-DE" sz="1200" u="none" kern="1200" dirty="0">
                <a:solidFill>
                  <a:schemeClr val="tx1"/>
                </a:solidFill>
                <a:effectLst/>
                <a:latin typeface="+mn-lt"/>
                <a:ea typeface="+mn-ea"/>
                <a:cs typeface="+mn-cs"/>
              </a:rPr>
              <a:t/>
            </a:r>
            <a:br>
              <a:rPr lang="de-DE" sz="1200" u="none" kern="1200" dirty="0">
                <a:solidFill>
                  <a:schemeClr val="tx1"/>
                </a:solidFill>
                <a:effectLst/>
                <a:latin typeface="+mn-lt"/>
                <a:ea typeface="+mn-ea"/>
                <a:cs typeface="+mn-cs"/>
              </a:rPr>
            </a:br>
            <a:r>
              <a:rPr lang="de-DE" sz="1200" u="none" kern="1200" dirty="0">
                <a:solidFill>
                  <a:schemeClr val="tx1"/>
                </a:solidFill>
                <a:effectLst/>
                <a:latin typeface="+mn-lt"/>
                <a:ea typeface="+mn-ea"/>
                <a:cs typeface="+mn-cs"/>
              </a:rPr>
              <a:t>Text: Deutschland </a:t>
            </a:r>
            <a:r>
              <a:rPr lang="de-DE" sz="1200" u="none" kern="1200" dirty="0" smtClean="0">
                <a:solidFill>
                  <a:schemeClr val="tx1"/>
                </a:solidFill>
                <a:effectLst/>
                <a:latin typeface="+mn-lt"/>
                <a:ea typeface="+mn-ea"/>
                <a:cs typeface="+mn-cs"/>
              </a:rPr>
              <a:t>Funk, https://www.deutschlandfunk.de/extremwetter-und-ernteausfaelle-klimawandel-stellt.724.de.html?dram:article_id=426057</a:t>
            </a:r>
            <a:r>
              <a:rPr lang="de-DE" sz="1200" i="0" u="none" kern="1200" dirty="0" smtClean="0">
                <a:solidFill>
                  <a:schemeClr val="tx1"/>
                </a:solidFill>
                <a:effectLst/>
                <a:latin typeface="+mn-lt"/>
                <a:ea typeface="+mn-ea"/>
                <a:cs typeface="+mn-cs"/>
              </a:rPr>
              <a:t>.</a:t>
            </a:r>
            <a:r>
              <a:rPr lang="de-DE" sz="1200" i="0" u="none" kern="1200" baseline="0" dirty="0" smtClean="0">
                <a:solidFill>
                  <a:schemeClr val="tx1"/>
                </a:solidFill>
                <a:effectLst/>
                <a:latin typeface="+mn-lt"/>
                <a:ea typeface="+mn-ea"/>
                <a:cs typeface="+mn-cs"/>
              </a:rPr>
              <a:t> </a:t>
            </a:r>
            <a:r>
              <a:rPr lang="de-DE" sz="1200" i="0" u="none" kern="1200" dirty="0" smtClean="0">
                <a:solidFill>
                  <a:schemeClr val="tx1"/>
                </a:solidFill>
                <a:effectLst/>
                <a:latin typeface="+mn-lt"/>
                <a:ea typeface="+mn-ea"/>
                <a:cs typeface="+mn-cs"/>
              </a:rPr>
              <a:t>Letzter Aufruf: 07.07.2020</a:t>
            </a:r>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8</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1" kern="1200" dirty="0">
                <a:solidFill>
                  <a:schemeClr val="tx1"/>
                </a:solidFill>
                <a:effectLst/>
                <a:latin typeface="+mn-lt"/>
                <a:ea typeface="+mn-ea"/>
                <a:cs typeface="+mn-cs"/>
              </a:rPr>
              <a:t>Fridays</a:t>
            </a:r>
            <a:r>
              <a:rPr lang="de-DE" sz="1200" b="0" i="1" kern="1200" baseline="0" dirty="0">
                <a:solidFill>
                  <a:schemeClr val="tx1"/>
                </a:solidFill>
                <a:effectLst/>
                <a:latin typeface="+mn-lt"/>
                <a:ea typeface="+mn-ea"/>
                <a:cs typeface="+mn-cs"/>
              </a:rPr>
              <a:t> for Future</a:t>
            </a:r>
            <a:endParaRPr lang="de-DE" sz="1200" b="0" i="1" kern="1200" dirty="0">
              <a:solidFill>
                <a:schemeClr val="tx1"/>
              </a:solidFill>
              <a:effectLst/>
              <a:latin typeface="+mn-lt"/>
              <a:ea typeface="+mn-ea"/>
              <a:cs typeface="+mn-cs"/>
            </a:endParaRPr>
          </a:p>
          <a:p>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r>
              <a:rPr lang="de-DE" sz="1200" b="1" kern="1200" baseline="0" dirty="0">
                <a:solidFill>
                  <a:schemeClr val="tx1"/>
                </a:solidFill>
                <a:effectLst/>
                <a:latin typeface="+mn-lt"/>
                <a:ea typeface="+mn-ea"/>
                <a:cs typeface="+mn-cs"/>
              </a:rPr>
              <a:t>Spickzettel für Lehrende:</a:t>
            </a:r>
            <a:r>
              <a:rPr lang="de-DE" sz="1200" kern="1200" dirty="0">
                <a:solidFill>
                  <a:schemeClr val="tx1"/>
                </a:solidFill>
                <a:effectLst/>
                <a:latin typeface="+mn-lt"/>
                <a:ea typeface="+mn-ea"/>
                <a:cs typeface="+mn-cs"/>
              </a:rPr>
              <a:t/>
            </a:r>
            <a:br>
              <a:rPr lang="de-DE" sz="1200" kern="1200" dirty="0">
                <a:solidFill>
                  <a:schemeClr val="tx1"/>
                </a:solidFill>
                <a:effectLst/>
                <a:latin typeface="+mn-lt"/>
                <a:ea typeface="+mn-ea"/>
                <a:cs typeface="+mn-cs"/>
              </a:rPr>
            </a:br>
            <a:r>
              <a:rPr lang="de-DE" sz="1200" kern="1200" dirty="0">
                <a:solidFill>
                  <a:schemeClr val="tx1"/>
                </a:solidFill>
                <a:effectLst/>
                <a:latin typeface="+mn-lt"/>
                <a:ea typeface="+mn-ea"/>
                <a:cs typeface="+mn-cs"/>
              </a:rPr>
              <a:t>Fridays for Future (deutsch „Freitage für die Zukunft“; kurz FFF, auch </a:t>
            </a:r>
            <a:r>
              <a:rPr lang="de-DE" sz="1200" kern="1200" dirty="0" err="1">
                <a:solidFill>
                  <a:schemeClr val="tx1"/>
                </a:solidFill>
                <a:effectLst/>
                <a:latin typeface="+mn-lt"/>
                <a:ea typeface="+mn-ea"/>
                <a:cs typeface="+mn-cs"/>
              </a:rPr>
              <a:t>FridaysForFuture</a:t>
            </a:r>
            <a:r>
              <a:rPr lang="de-DE" sz="1200" kern="1200" dirty="0">
                <a:solidFill>
                  <a:schemeClr val="tx1"/>
                </a:solidFill>
                <a:effectLst/>
                <a:latin typeface="+mn-lt"/>
                <a:ea typeface="+mn-ea"/>
                <a:cs typeface="+mn-cs"/>
              </a:rPr>
              <a:t> bzw. Schulstreik für das Klima bzw. Klimastreik, im Original schwedisch „SKOLSTREJK FÖR KLIMATET“) ist eine globale soziale Bewegung ausgehend von Schülern und Studierenden, welche sich für möglichst umfassende, schnelle und effiziente Klimaschutz-Maßnahmen einsetzen, damit das auf der Weltklimakonferenz in Paris 2015 (COP 21) beschlossene 1,5-Grad-Ziel der Vereinten Nationen noch eingehalten werden kann. Der im Zusammenhang zur Bewegung stehende Begriff </a:t>
            </a:r>
            <a:r>
              <a:rPr lang="de-DE" sz="1200" i="1" kern="1200" dirty="0">
                <a:solidFill>
                  <a:schemeClr val="tx1"/>
                </a:solidFill>
                <a:effectLst/>
                <a:latin typeface="+mn-lt"/>
                <a:ea typeface="+mn-ea"/>
                <a:cs typeface="+mn-cs"/>
              </a:rPr>
              <a:t>Klimajugend</a:t>
            </a:r>
            <a:r>
              <a:rPr lang="de-DE" sz="1200" kern="1200" dirty="0">
                <a:solidFill>
                  <a:schemeClr val="tx1"/>
                </a:solidFill>
                <a:effectLst/>
                <a:latin typeface="+mn-lt"/>
                <a:ea typeface="+mn-ea"/>
                <a:cs typeface="+mn-cs"/>
              </a:rPr>
              <a:t> wurde 2019 zu einem der drei Deutschschweizer Wörter des Jahres gewählt.</a:t>
            </a:r>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a:p>
          <a:p>
            <a:r>
              <a:rPr lang="de-DE" dirty="0"/>
              <a:t>Bild: Tobias </a:t>
            </a:r>
            <a:r>
              <a:rPr lang="de-DE" dirty="0" err="1" smtClean="0"/>
              <a:t>Möritz</a:t>
            </a:r>
            <a:r>
              <a:rPr lang="de-DE" dirty="0" smtClean="0"/>
              <a:t>,</a:t>
            </a:r>
            <a:r>
              <a:rPr lang="de-DE" baseline="0" dirty="0" smtClean="0"/>
              <a:t> </a:t>
            </a:r>
            <a:r>
              <a:rPr lang="de-DE" sz="1200" u="none" kern="1200" dirty="0" smtClean="0">
                <a:solidFill>
                  <a:schemeClr val="tx1"/>
                </a:solidFill>
                <a:effectLst/>
                <a:latin typeface="+mn-lt"/>
                <a:ea typeface="+mn-ea"/>
                <a:cs typeface="+mn-cs"/>
              </a:rPr>
              <a:t>https</a:t>
            </a:r>
            <a:r>
              <a:rPr lang="de-DE" sz="1200" u="none" kern="1200" dirty="0">
                <a:solidFill>
                  <a:schemeClr val="tx1"/>
                </a:solidFill>
                <a:effectLst/>
                <a:latin typeface="+mn-lt"/>
                <a:ea typeface="+mn-ea"/>
                <a:cs typeface="+mn-cs"/>
              </a:rPr>
              <a:t>://commons.wikimedia.org/wiki/File:31.05.2019_-_FFF_Die-In-Demo_(48453948102).</a:t>
            </a:r>
            <a:r>
              <a:rPr lang="de-DE" sz="1200" u="none" kern="1200" dirty="0" smtClean="0">
                <a:solidFill>
                  <a:schemeClr val="tx1"/>
                </a:solidFill>
                <a:effectLst/>
                <a:latin typeface="+mn-lt"/>
                <a:ea typeface="+mn-ea"/>
                <a:cs typeface="+mn-cs"/>
              </a:rPr>
              <a:t>jpg.</a:t>
            </a:r>
            <a:r>
              <a:rPr lang="de-DE" sz="1200" u="none" kern="1200" baseline="0" dirty="0" smtClean="0">
                <a:solidFill>
                  <a:schemeClr val="tx1"/>
                </a:solidFill>
                <a:effectLst/>
                <a:latin typeface="+mn-lt"/>
                <a:ea typeface="+mn-ea"/>
                <a:cs typeface="+mn-cs"/>
              </a:rPr>
              <a:t> </a:t>
            </a:r>
            <a:r>
              <a:rPr lang="de-DE" sz="1200" u="none" kern="1200" dirty="0" smtClean="0">
                <a:solidFill>
                  <a:schemeClr val="tx1"/>
                </a:solidFill>
                <a:effectLst/>
                <a:latin typeface="+mn-lt"/>
                <a:ea typeface="+mn-ea"/>
                <a:cs typeface="+mn-cs"/>
              </a:rPr>
              <a:t>Letzter </a:t>
            </a:r>
            <a:r>
              <a:rPr lang="de-DE" sz="1200" u="none" kern="1200" dirty="0">
                <a:solidFill>
                  <a:schemeClr val="tx1"/>
                </a:solidFill>
                <a:effectLst/>
                <a:latin typeface="+mn-lt"/>
                <a:ea typeface="+mn-ea"/>
                <a:cs typeface="+mn-cs"/>
              </a:rPr>
              <a:t>Aufruf: </a:t>
            </a:r>
            <a:r>
              <a:rPr lang="de-DE" sz="1200" u="none" kern="1200" dirty="0" smtClean="0">
                <a:solidFill>
                  <a:schemeClr val="tx1"/>
                </a:solidFill>
                <a:effectLst/>
                <a:latin typeface="+mn-lt"/>
                <a:ea typeface="+mn-ea"/>
                <a:cs typeface="+mn-cs"/>
              </a:rPr>
              <a:t>07.07.2020</a:t>
            </a:r>
            <a:r>
              <a:rPr lang="de-DE" sz="1200" u="none" kern="1200" dirty="0">
                <a:solidFill>
                  <a:schemeClr val="tx1"/>
                </a:solidFill>
                <a:effectLst/>
                <a:latin typeface="+mn-lt"/>
                <a:ea typeface="+mn-ea"/>
                <a:cs typeface="+mn-cs"/>
              </a:rPr>
              <a:t/>
            </a:r>
            <a:br>
              <a:rPr lang="de-DE" sz="1200" u="none" kern="1200" dirty="0">
                <a:solidFill>
                  <a:schemeClr val="tx1"/>
                </a:solidFill>
                <a:effectLst/>
                <a:latin typeface="+mn-lt"/>
                <a:ea typeface="+mn-ea"/>
                <a:cs typeface="+mn-cs"/>
              </a:rPr>
            </a:br>
            <a:r>
              <a:rPr lang="de-DE" sz="1200" u="none" kern="1200" dirty="0">
                <a:solidFill>
                  <a:schemeClr val="tx1"/>
                </a:solidFill>
                <a:effectLst/>
                <a:latin typeface="+mn-lt"/>
                <a:ea typeface="+mn-ea"/>
                <a:cs typeface="+mn-cs"/>
              </a:rPr>
              <a:t>Text: </a:t>
            </a:r>
            <a:r>
              <a:rPr lang="de-DE" sz="1200" u="none" kern="1200" dirty="0" smtClean="0">
                <a:solidFill>
                  <a:schemeClr val="tx1"/>
                </a:solidFill>
                <a:effectLst/>
                <a:latin typeface="+mn-lt"/>
                <a:ea typeface="+mn-ea"/>
                <a:cs typeface="+mn-cs"/>
              </a:rPr>
              <a:t>Wikipedia.org,</a:t>
            </a:r>
            <a:r>
              <a:rPr lang="de-DE" sz="1200" u="none" kern="1200" baseline="0" dirty="0" smtClean="0">
                <a:solidFill>
                  <a:schemeClr val="tx1"/>
                </a:solidFill>
                <a:effectLst/>
                <a:latin typeface="+mn-lt"/>
                <a:ea typeface="+mn-ea"/>
                <a:cs typeface="+mn-cs"/>
              </a:rPr>
              <a:t> </a:t>
            </a:r>
            <a:r>
              <a:rPr lang="de-DE" sz="1200" u="none" kern="1200" dirty="0" smtClean="0">
                <a:solidFill>
                  <a:schemeClr val="tx1"/>
                </a:solidFill>
                <a:effectLst/>
                <a:latin typeface="+mn-lt"/>
                <a:ea typeface="+mn-ea"/>
                <a:cs typeface="+mn-cs"/>
              </a:rPr>
              <a:t>https</a:t>
            </a:r>
            <a:r>
              <a:rPr lang="de-DE" sz="1200" u="none" kern="1200" dirty="0">
                <a:solidFill>
                  <a:schemeClr val="tx1"/>
                </a:solidFill>
                <a:effectLst/>
                <a:latin typeface="+mn-lt"/>
                <a:ea typeface="+mn-ea"/>
                <a:cs typeface="+mn-cs"/>
              </a:rPr>
              <a:t>://</a:t>
            </a:r>
            <a:r>
              <a:rPr lang="de-DE" sz="1200" u="none" kern="1200" dirty="0" smtClean="0">
                <a:solidFill>
                  <a:schemeClr val="tx1"/>
                </a:solidFill>
                <a:effectLst/>
                <a:latin typeface="+mn-lt"/>
                <a:ea typeface="+mn-ea"/>
                <a:cs typeface="+mn-cs"/>
              </a:rPr>
              <a:t>de.wikipedia.org/wiki/Fridays_for_Future.</a:t>
            </a:r>
            <a:r>
              <a:rPr lang="de-DE" sz="1200" u="none" kern="1200" baseline="0" dirty="0" smtClean="0">
                <a:solidFill>
                  <a:schemeClr val="tx1"/>
                </a:solidFill>
                <a:effectLst/>
                <a:latin typeface="+mn-lt"/>
                <a:ea typeface="+mn-ea"/>
                <a:cs typeface="+mn-cs"/>
              </a:rPr>
              <a:t> </a:t>
            </a:r>
            <a:r>
              <a:rPr lang="de-DE" sz="1200" i="0" u="none" kern="1200" dirty="0" smtClean="0">
                <a:solidFill>
                  <a:schemeClr val="tx1"/>
                </a:solidFill>
                <a:effectLst/>
                <a:latin typeface="+mn-lt"/>
                <a:ea typeface="+mn-ea"/>
                <a:cs typeface="+mn-cs"/>
              </a:rPr>
              <a:t>Letzter Aufruf: 07.07.2020</a:t>
            </a:r>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pPr/>
              <a:t>9</a:t>
            </a:fld>
            <a:endParaRPr lang="de-DE"/>
          </a:p>
        </p:txBody>
      </p:sp>
    </p:spTree>
    <p:extLst>
      <p:ext uri="{BB962C8B-B14F-4D97-AF65-F5344CB8AC3E}">
        <p14:creationId xmlns:p14="http://schemas.microsoft.com/office/powerpoint/2010/main" val="13809469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a:t>Titelmasterformat durch Klicken bearbeiten</a:t>
            </a:r>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1BA50D42-C9CD-4801-B293-61D1F53EC57E}" type="datetimeFigureOut">
              <a:rPr lang="de-DE" smtClean="0"/>
              <a:pPr/>
              <a:t>07.04.2021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1BA50D42-C9CD-4801-B293-61D1F53EC57E}" type="datetimeFigureOut">
              <a:rPr lang="de-DE" smtClean="0"/>
              <a:pPr/>
              <a:t>07.04.2021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a:t>Titel durch Klicken hinzufügen</a:t>
            </a:r>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1BA50D42-C9CD-4801-B293-61D1F53EC57E}" type="datetimeFigureOut">
              <a:rPr lang="de-DE" smtClean="0"/>
              <a:pPr/>
              <a:t>07.04.2021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1BA50D42-C9CD-4801-B293-61D1F53EC57E}" type="datetimeFigureOut">
              <a:rPr lang="de-DE" smtClean="0"/>
              <a:pPr/>
              <a:t>07.04.2021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Textmasterformate durch Klicken bearbeiten</a:t>
            </a:r>
          </a:p>
        </p:txBody>
      </p:sp>
      <p:sp>
        <p:nvSpPr>
          <p:cNvPr id="4" name="Datumsplatzhalter 3"/>
          <p:cNvSpPr>
            <a:spLocks noGrp="1"/>
          </p:cNvSpPr>
          <p:nvPr>
            <p:ph type="dt" sz="half" idx="10"/>
          </p:nvPr>
        </p:nvSpPr>
        <p:spPr/>
        <p:txBody>
          <a:bodyPr/>
          <a:lstStyle/>
          <a:p>
            <a:fld id="{1BA50D42-C9CD-4801-B293-61D1F53EC57E}" type="datetimeFigureOut">
              <a:rPr lang="de-DE" smtClean="0"/>
              <a:pPr/>
              <a:t>07.04.2021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1BA50D42-C9CD-4801-B293-61D1F53EC57E}" type="datetimeFigureOut">
              <a:rPr lang="de-DE" smtClean="0"/>
              <a:pPr/>
              <a:t>07.04.2021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1BA50D42-C9CD-4801-B293-61D1F53EC57E}" type="datetimeFigureOut">
              <a:rPr lang="de-DE" smtClean="0"/>
              <a:pPr/>
              <a:t>07.04.2021</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1BA50D42-C9CD-4801-B293-61D1F53EC57E}" type="datetimeFigureOut">
              <a:rPr lang="de-DE" smtClean="0"/>
              <a:pPr/>
              <a:t>07.04.2021</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1BA50D42-C9CD-4801-B293-61D1F53EC57E}" type="datetimeFigureOut">
              <a:rPr lang="de-DE" smtClean="0"/>
              <a:pPr/>
              <a:t>07.04.2021</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Textmasterformate durch Klicken bearbeiten</a:t>
            </a:r>
          </a:p>
        </p:txBody>
      </p:sp>
      <p:sp>
        <p:nvSpPr>
          <p:cNvPr id="5" name="Datumsplatzhalter 4"/>
          <p:cNvSpPr>
            <a:spLocks noGrp="1"/>
          </p:cNvSpPr>
          <p:nvPr>
            <p:ph type="dt" sz="half" idx="10"/>
          </p:nvPr>
        </p:nvSpPr>
        <p:spPr/>
        <p:txBody>
          <a:bodyPr/>
          <a:lstStyle/>
          <a:p>
            <a:fld id="{1BA50D42-C9CD-4801-B293-61D1F53EC57E}" type="datetimeFigureOut">
              <a:rPr lang="de-DE" smtClean="0"/>
              <a:pPr/>
              <a:t>07.04.2021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Textmasterformate durch Klicken bearbeiten</a:t>
            </a:r>
          </a:p>
        </p:txBody>
      </p:sp>
      <p:sp>
        <p:nvSpPr>
          <p:cNvPr id="5" name="Datumsplatzhalter 4"/>
          <p:cNvSpPr>
            <a:spLocks noGrp="1"/>
          </p:cNvSpPr>
          <p:nvPr>
            <p:ph type="dt" sz="half" idx="10"/>
          </p:nvPr>
        </p:nvSpPr>
        <p:spPr/>
        <p:txBody>
          <a:bodyPr/>
          <a:lstStyle/>
          <a:p>
            <a:fld id="{1BA50D42-C9CD-4801-B293-61D1F53EC57E}" type="datetimeFigureOut">
              <a:rPr lang="de-DE" smtClean="0"/>
              <a:pPr/>
              <a:t>07.04.2021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A50D42-C9CD-4801-B293-61D1F53EC57E}" type="datetimeFigureOut">
              <a:rPr lang="de-DE" smtClean="0"/>
              <a:pPr/>
              <a:t>07.04.2021</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6AE60A-B69C-4790-82F7-3882EDF23186}" type="slidenum">
              <a:rPr lang="de-DE" smtClean="0"/>
              <a:pPr/>
              <a:t>‹Nr.›</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bangladesch.org/bildungsheft"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omments" Target="../comments/commen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4355" y="417657"/>
            <a:ext cx="9144000" cy="1800200"/>
          </a:xfrm>
          <a:prstGeom prst="rect">
            <a:avLst/>
          </a:prstGeom>
          <a:solidFill>
            <a:srgbClr val="CCE1DF"/>
          </a:solidFill>
        </p:spPr>
        <p:txBody>
          <a:bodyPr wrap="square" rtlCol="0">
            <a:noAutofit/>
          </a:bodyPr>
          <a:lstStyle/>
          <a:p>
            <a:r>
              <a:rPr lang="de-DE" sz="3600" b="1" dirty="0">
                <a:latin typeface="Arial" panose="020B0604020202020204" pitchFamily="34" charset="0"/>
                <a:cs typeface="Arial" panose="020B0604020202020204" pitchFamily="34" charset="0"/>
              </a:rPr>
              <a:t>		</a:t>
            </a:r>
            <a:br>
              <a:rPr lang="de-DE" sz="3600" b="1" dirty="0">
                <a:latin typeface="Arial" panose="020B0604020202020204" pitchFamily="34" charset="0"/>
                <a:cs typeface="Arial" panose="020B0604020202020204" pitchFamily="34" charset="0"/>
              </a:rPr>
            </a:br>
            <a:r>
              <a:rPr lang="de-DE" sz="3600" b="1" dirty="0">
                <a:latin typeface="Arial" panose="020B0604020202020204" pitchFamily="34" charset="0"/>
                <a:cs typeface="Arial" panose="020B0604020202020204" pitchFamily="34" charset="0"/>
              </a:rPr>
              <a:t>	Übung 1: Bildassoziation</a:t>
            </a:r>
          </a:p>
        </p:txBody>
      </p:sp>
      <p:sp>
        <p:nvSpPr>
          <p:cNvPr id="5" name="Textfeld 4"/>
          <p:cNvSpPr txBox="1"/>
          <p:nvPr/>
        </p:nvSpPr>
        <p:spPr>
          <a:xfrm>
            <a:off x="2987824" y="3315712"/>
            <a:ext cx="5832648" cy="1908215"/>
          </a:xfrm>
          <a:prstGeom prst="rect">
            <a:avLst/>
          </a:prstGeom>
          <a:noFill/>
        </p:spPr>
        <p:txBody>
          <a:bodyPr wrap="square" rtlCol="0">
            <a:spAutoFit/>
          </a:bodyPr>
          <a:lstStyle/>
          <a:p>
            <a:r>
              <a:rPr lang="de-DE" sz="2000" dirty="0">
                <a:latin typeface="Georgia" panose="02040502050405020303" pitchFamily="18" charset="0"/>
              </a:rPr>
              <a:t>Dieses Power Point ist Teil der </a:t>
            </a:r>
            <a:r>
              <a:rPr lang="de-DE" sz="2000" dirty="0" smtClean="0">
                <a:latin typeface="Georgia" panose="02040502050405020303" pitchFamily="18" charset="0"/>
              </a:rPr>
              <a:t>Methodensammlung: </a:t>
            </a:r>
          </a:p>
          <a:p>
            <a:r>
              <a:rPr lang="de-DE" sz="2000" dirty="0">
                <a:latin typeface="Georgia" panose="02040502050405020303" pitchFamily="18" charset="0"/>
              </a:rPr>
              <a:t/>
            </a:r>
            <a:br>
              <a:rPr lang="de-DE" sz="2000" dirty="0">
                <a:latin typeface="Georgia" panose="02040502050405020303" pitchFamily="18" charset="0"/>
              </a:rPr>
            </a:br>
            <a:r>
              <a:rPr lang="de-DE" sz="2000" b="1" dirty="0">
                <a:latin typeface="Georgia" panose="02040502050405020303" pitchFamily="18" charset="0"/>
              </a:rPr>
              <a:t>Klima und Gerechtigkeit</a:t>
            </a:r>
            <a:br>
              <a:rPr lang="de-DE" sz="2000" b="1" dirty="0">
                <a:latin typeface="Georgia" panose="02040502050405020303" pitchFamily="18" charset="0"/>
              </a:rPr>
            </a:br>
            <a:r>
              <a:rPr lang="de-DE" sz="2000" b="1" dirty="0">
                <a:latin typeface="Georgia" panose="02040502050405020303" pitchFamily="18" charset="0"/>
                <a:hlinkClick r:id="rId3"/>
              </a:rPr>
              <a:t>www.bangladesch.org/bildungsheft</a:t>
            </a:r>
            <a:endParaRPr lang="de-DE" sz="2000" b="1" dirty="0">
              <a:latin typeface="Georgia" panose="02040502050405020303" pitchFamily="18" charset="0"/>
            </a:endParaRPr>
          </a:p>
          <a:p>
            <a:endParaRPr lang="de-DE" dirty="0"/>
          </a:p>
        </p:txBody>
      </p:sp>
      <p:pic>
        <p:nvPicPr>
          <p:cNvPr id="7" name="Grafik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57131" y="189245"/>
            <a:ext cx="1519325" cy="456824"/>
          </a:xfrm>
          <a:prstGeom prst="rect">
            <a:avLst/>
          </a:prstGeom>
        </p:spPr>
      </p:pic>
    </p:spTree>
    <p:extLst>
      <p:ext uri="{BB962C8B-B14F-4D97-AF65-F5344CB8AC3E}">
        <p14:creationId xmlns:p14="http://schemas.microsoft.com/office/powerpoint/2010/main" val="26032392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607" y="0"/>
            <a:ext cx="10274196" cy="6838813"/>
          </a:xfrm>
          <a:prstGeom prst="rect">
            <a:avLst/>
          </a:prstGeom>
        </p:spPr>
      </p:pic>
    </p:spTree>
    <p:extLst>
      <p:ext uri="{BB962C8B-B14F-4D97-AF65-F5344CB8AC3E}">
        <p14:creationId xmlns:p14="http://schemas.microsoft.com/office/powerpoint/2010/main" val="42862874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00" y="0"/>
            <a:ext cx="9143998" cy="6857999"/>
          </a:xfrm>
          <a:prstGeom prst="rect">
            <a:avLst/>
          </a:prstGeom>
        </p:spPr>
      </p:pic>
    </p:spTree>
    <p:extLst>
      <p:ext uri="{BB962C8B-B14F-4D97-AF65-F5344CB8AC3E}">
        <p14:creationId xmlns:p14="http://schemas.microsoft.com/office/powerpoint/2010/main" val="18986549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5723" y="0"/>
            <a:ext cx="10244065" cy="6858000"/>
          </a:xfrm>
          <a:prstGeom prst="rect">
            <a:avLst/>
          </a:prstGeom>
        </p:spPr>
      </p:pic>
    </p:spTree>
    <p:extLst>
      <p:ext uri="{BB962C8B-B14F-4D97-AF65-F5344CB8AC3E}">
        <p14:creationId xmlns:p14="http://schemas.microsoft.com/office/powerpoint/2010/main" val="19049942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5723" y="10043"/>
            <a:ext cx="10244065" cy="6837913"/>
          </a:xfrm>
          <a:prstGeom prst="rect">
            <a:avLst/>
          </a:prstGeom>
        </p:spPr>
      </p:pic>
      <p:sp>
        <p:nvSpPr>
          <p:cNvPr id="2" name="Rectangle 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dirty="0">
                <a:ln>
                  <a:noFill/>
                </a:ln>
                <a:solidFill>
                  <a:schemeClr val="tx1"/>
                </a:solidFill>
                <a:effectLst/>
                <a:latin typeface="Arial Unicode MS" pitchFamily="34" charset="-128"/>
                <a:cs typeface="Arial" pitchFamily="34" charset="0"/>
              </a:rPr>
              <a:t>Zum Beispiel Fahrtkostenabrechnungen für BV Veranstaltungen/Tagung, Aufwandsentschädigungen, ...Also von den Leuten im AK Bildung z.B.</a:t>
            </a:r>
            <a:r>
              <a:rPr kumimoji="0" lang="de-DE" altLang="de-DE" sz="600" b="0" i="0" u="none" strike="noStrike" cap="none" normalizeH="0" baseline="0" dirty="0">
                <a:ln>
                  <a:noFill/>
                </a:ln>
                <a:solidFill>
                  <a:schemeClr val="tx1"/>
                </a:solidFill>
                <a:effectLst/>
                <a:latin typeface="Arial" pitchFamily="34" charset="0"/>
                <a:cs typeface="Arial" pitchFamily="34" charset="0"/>
              </a:rPr>
              <a:t> </a:t>
            </a:r>
            <a:endParaRPr kumimoji="0" lang="de-DE" altLang="de-DE" sz="1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3428799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5723" y="14311"/>
            <a:ext cx="10244065" cy="6829376"/>
          </a:xfrm>
          <a:prstGeom prst="rect">
            <a:avLst/>
          </a:prstGeom>
        </p:spPr>
      </p:pic>
    </p:spTree>
    <p:extLst>
      <p:ext uri="{BB962C8B-B14F-4D97-AF65-F5344CB8AC3E}">
        <p14:creationId xmlns:p14="http://schemas.microsoft.com/office/powerpoint/2010/main" val="21352858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92" y="14311"/>
            <a:ext cx="9105834" cy="6829376"/>
          </a:xfrm>
          <a:prstGeom prst="rect">
            <a:avLst/>
          </a:prstGeom>
        </p:spPr>
      </p:pic>
    </p:spTree>
    <p:extLst>
      <p:ext uri="{BB962C8B-B14F-4D97-AF65-F5344CB8AC3E}">
        <p14:creationId xmlns:p14="http://schemas.microsoft.com/office/powerpoint/2010/main" val="21024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577" y="1"/>
            <a:ext cx="10331799" cy="6875278"/>
          </a:xfrm>
          <a:prstGeom prst="rect">
            <a:avLst/>
          </a:prstGeom>
        </p:spPr>
      </p:pic>
    </p:spTree>
    <p:extLst>
      <p:ext uri="{BB962C8B-B14F-4D97-AF65-F5344CB8AC3E}">
        <p14:creationId xmlns:p14="http://schemas.microsoft.com/office/powerpoint/2010/main" val="24379615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0647" y="0"/>
            <a:ext cx="11690278" cy="6838813"/>
          </a:xfrm>
          <a:prstGeom prst="rect">
            <a:avLst/>
          </a:prstGeom>
        </p:spPr>
      </p:pic>
    </p:spTree>
    <p:extLst>
      <p:ext uri="{BB962C8B-B14F-4D97-AF65-F5344CB8AC3E}">
        <p14:creationId xmlns:p14="http://schemas.microsoft.com/office/powerpoint/2010/main" val="27061020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5297" y="0"/>
            <a:ext cx="10699577" cy="6838813"/>
          </a:xfrm>
          <a:prstGeom prst="rect">
            <a:avLst/>
          </a:prstGeom>
        </p:spPr>
      </p:pic>
    </p:spTree>
    <p:extLst>
      <p:ext uri="{BB962C8B-B14F-4D97-AF65-F5344CB8AC3E}">
        <p14:creationId xmlns:p14="http://schemas.microsoft.com/office/powerpoint/2010/main" val="7424601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877" y="0"/>
            <a:ext cx="10322736" cy="6838813"/>
          </a:xfrm>
          <a:prstGeom prst="rect">
            <a:avLst/>
          </a:prstGeom>
        </p:spPr>
      </p:pic>
    </p:spTree>
    <p:extLst>
      <p:ext uri="{BB962C8B-B14F-4D97-AF65-F5344CB8AC3E}">
        <p14:creationId xmlns:p14="http://schemas.microsoft.com/office/powerpoint/2010/main" val="14944746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69776" y="-657200"/>
            <a:ext cx="8604448" cy="9144000"/>
          </a:xfrm>
          <a:prstGeom prst="rect">
            <a:avLst/>
          </a:prstGeom>
        </p:spPr>
      </p:pic>
    </p:spTree>
    <p:extLst>
      <p:ext uri="{BB962C8B-B14F-4D97-AF65-F5344CB8AC3E}">
        <p14:creationId xmlns:p14="http://schemas.microsoft.com/office/powerpoint/2010/main" val="13349533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0" y="417657"/>
            <a:ext cx="9144000" cy="1800200"/>
          </a:xfrm>
          <a:prstGeom prst="rect">
            <a:avLst/>
          </a:prstGeom>
          <a:solidFill>
            <a:srgbClr val="CCE1DF"/>
          </a:solidFill>
        </p:spPr>
        <p:txBody>
          <a:bodyPr wrap="square" rtlCol="0">
            <a:noAutofit/>
          </a:bodyPr>
          <a:lstStyle/>
          <a:p>
            <a:endParaRPr lang="de-DE" sz="3600" b="1" dirty="0">
              <a:latin typeface="Arial" panose="020B0604020202020204" pitchFamily="34" charset="0"/>
              <a:cs typeface="Arial" panose="020B0604020202020204" pitchFamily="34" charset="0"/>
            </a:endParaRPr>
          </a:p>
          <a:p>
            <a:r>
              <a:rPr lang="de-DE" sz="3600" b="1" dirty="0">
                <a:latin typeface="Arial" panose="020B0604020202020204" pitchFamily="34" charset="0"/>
                <a:cs typeface="Arial" panose="020B0604020202020204" pitchFamily="34" charset="0"/>
              </a:rPr>
              <a:t>	Impressum</a:t>
            </a:r>
          </a:p>
        </p:txBody>
      </p:sp>
      <p:sp>
        <p:nvSpPr>
          <p:cNvPr id="5" name="Textfeld 4"/>
          <p:cNvSpPr txBox="1"/>
          <p:nvPr/>
        </p:nvSpPr>
        <p:spPr>
          <a:xfrm>
            <a:off x="2555776" y="2463082"/>
            <a:ext cx="6264696" cy="1107996"/>
          </a:xfrm>
          <a:prstGeom prst="rect">
            <a:avLst/>
          </a:prstGeom>
          <a:noFill/>
        </p:spPr>
        <p:txBody>
          <a:bodyPr wrap="square" rtlCol="0">
            <a:spAutoFit/>
          </a:bodyPr>
          <a:lstStyle/>
          <a:p>
            <a:r>
              <a:rPr lang="de-DE" sz="2400" dirty="0">
                <a:latin typeface="Georgia" panose="02040502050405020303" pitchFamily="18" charset="0"/>
              </a:rPr>
              <a:t>Ein Bildungsmaterial von NETZ e.V.</a:t>
            </a:r>
          </a:p>
          <a:p>
            <a:r>
              <a:rPr lang="de-DE" sz="2400" b="1" dirty="0">
                <a:latin typeface="Georgia" panose="02040502050405020303" pitchFamily="18" charset="0"/>
              </a:rPr>
              <a:t>www.bangladesch.org/bildungsheft</a:t>
            </a:r>
          </a:p>
          <a:p>
            <a:endParaRPr lang="de-DE" dirty="0"/>
          </a:p>
        </p:txBody>
      </p:sp>
      <p:pic>
        <p:nvPicPr>
          <p:cNvPr id="6" name="image.png" descr="image.png"/>
          <p:cNvPicPr>
            <a:picLocks noChangeAspect="1"/>
          </p:cNvPicPr>
          <p:nvPr/>
        </p:nvPicPr>
        <p:blipFill>
          <a:blip r:embed="rId3" cstate="print"/>
          <a:stretch>
            <a:fillRect/>
          </a:stretch>
        </p:blipFill>
        <p:spPr>
          <a:xfrm>
            <a:off x="406658" y="2463082"/>
            <a:ext cx="1944215" cy="945331"/>
          </a:xfrm>
          <a:prstGeom prst="rect">
            <a:avLst/>
          </a:prstGeom>
          <a:ln w="12700">
            <a:miter lim="400000"/>
          </a:ln>
        </p:spPr>
      </p:pic>
      <p:sp>
        <p:nvSpPr>
          <p:cNvPr id="7" name="Textfeld 6"/>
          <p:cNvSpPr txBox="1"/>
          <p:nvPr/>
        </p:nvSpPr>
        <p:spPr>
          <a:xfrm>
            <a:off x="2627258" y="3571078"/>
            <a:ext cx="6552728" cy="1292662"/>
          </a:xfrm>
          <a:prstGeom prst="rect">
            <a:avLst/>
          </a:prstGeom>
          <a:noFill/>
        </p:spPr>
        <p:txBody>
          <a:bodyPr wrap="square" rtlCol="0">
            <a:spAutoFit/>
          </a:bodyPr>
          <a:lstStyle/>
          <a:p>
            <a:r>
              <a:rPr lang="de-DE" sz="2000" dirty="0"/>
              <a:t>Spendenkonto</a:t>
            </a:r>
          </a:p>
          <a:p>
            <a:r>
              <a:rPr lang="de-DE" sz="2000" dirty="0"/>
              <a:t>IBAN DE82 513 900 0000 0000 6262</a:t>
            </a:r>
          </a:p>
          <a:p>
            <a:r>
              <a:rPr lang="de-DE" sz="2000" dirty="0"/>
              <a:t>BIC VB MH DE 5F </a:t>
            </a:r>
          </a:p>
          <a:p>
            <a:endParaRPr lang="de-DE" dirty="0"/>
          </a:p>
        </p:txBody>
      </p:sp>
      <p:sp>
        <p:nvSpPr>
          <p:cNvPr id="8" name="Textfeld 7"/>
          <p:cNvSpPr txBox="1"/>
          <p:nvPr/>
        </p:nvSpPr>
        <p:spPr>
          <a:xfrm>
            <a:off x="2627258" y="4863740"/>
            <a:ext cx="5832648" cy="1292662"/>
          </a:xfrm>
          <a:prstGeom prst="rect">
            <a:avLst/>
          </a:prstGeom>
          <a:noFill/>
        </p:spPr>
        <p:txBody>
          <a:bodyPr wrap="square" rtlCol="0">
            <a:spAutoFit/>
          </a:bodyPr>
          <a:lstStyle/>
          <a:p>
            <a:r>
              <a:rPr lang="de-DE" sz="2000" dirty="0">
                <a:latin typeface="Georgia" panose="02040502050405020303" pitchFamily="18" charset="0"/>
              </a:rPr>
              <a:t>Dieses </a:t>
            </a:r>
            <a:r>
              <a:rPr lang="de-DE" sz="2000" dirty="0" smtClean="0">
                <a:latin typeface="Georgia" panose="02040502050405020303" pitchFamily="18" charset="0"/>
              </a:rPr>
              <a:t>PowerPoint </a:t>
            </a:r>
            <a:r>
              <a:rPr lang="de-DE" sz="2000" dirty="0">
                <a:latin typeface="Georgia" panose="02040502050405020303" pitchFamily="18" charset="0"/>
              </a:rPr>
              <a:t>ist Teil der </a:t>
            </a:r>
            <a:r>
              <a:rPr lang="de-DE" sz="2000" dirty="0" smtClean="0">
                <a:latin typeface="Georgia" panose="02040502050405020303" pitchFamily="18" charset="0"/>
              </a:rPr>
              <a:t>Methodensammlung: </a:t>
            </a:r>
            <a:r>
              <a:rPr lang="de-DE" sz="2000" dirty="0">
                <a:latin typeface="Georgia" panose="02040502050405020303" pitchFamily="18" charset="0"/>
              </a:rPr>
              <a:t/>
            </a:r>
            <a:br>
              <a:rPr lang="de-DE" sz="2000" dirty="0">
                <a:latin typeface="Georgia" panose="02040502050405020303" pitchFamily="18" charset="0"/>
              </a:rPr>
            </a:br>
            <a:r>
              <a:rPr lang="de-DE" sz="2000" b="1" dirty="0">
                <a:latin typeface="Georgia" panose="02040502050405020303" pitchFamily="18" charset="0"/>
              </a:rPr>
              <a:t>Klima und Gerechtigkeit</a:t>
            </a:r>
          </a:p>
          <a:p>
            <a:endParaRPr lang="de-DE" dirty="0"/>
          </a:p>
        </p:txBody>
      </p:sp>
      <p:pic>
        <p:nvPicPr>
          <p:cNvPr id="11" name="Grafik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57131" y="189245"/>
            <a:ext cx="1519325" cy="456824"/>
          </a:xfrm>
          <a:prstGeom prst="rect">
            <a:avLst/>
          </a:prstGeom>
        </p:spPr>
      </p:pic>
    </p:spTree>
    <p:extLst>
      <p:ext uri="{BB962C8B-B14F-4D97-AF65-F5344CB8AC3E}">
        <p14:creationId xmlns:p14="http://schemas.microsoft.com/office/powerpoint/2010/main" val="26261776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0" y="539919"/>
            <a:ext cx="9144000" cy="1800200"/>
          </a:xfrm>
          <a:prstGeom prst="rect">
            <a:avLst/>
          </a:prstGeom>
          <a:solidFill>
            <a:srgbClr val="CCE1DF"/>
          </a:solidFill>
        </p:spPr>
        <p:txBody>
          <a:bodyPr wrap="square" rtlCol="0">
            <a:noAutofit/>
          </a:bodyPr>
          <a:lstStyle/>
          <a:p>
            <a:endParaRPr lang="de-DE" sz="3600" b="1" dirty="0">
              <a:latin typeface="Arial" panose="020B0604020202020204" pitchFamily="34" charset="0"/>
              <a:cs typeface="Arial" panose="020B0604020202020204" pitchFamily="34" charset="0"/>
            </a:endParaRPr>
          </a:p>
          <a:p>
            <a:r>
              <a:rPr lang="de-DE" sz="3600" b="1" dirty="0">
                <a:latin typeface="Arial" panose="020B0604020202020204" pitchFamily="34" charset="0"/>
                <a:cs typeface="Arial" panose="020B0604020202020204" pitchFamily="34" charset="0"/>
              </a:rPr>
              <a:t>	Bildnachweis</a:t>
            </a:r>
          </a:p>
        </p:txBody>
      </p:sp>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80310" y="311507"/>
            <a:ext cx="1519325" cy="456824"/>
          </a:xfrm>
          <a:prstGeom prst="rect">
            <a:avLst/>
          </a:prstGeom>
        </p:spPr>
      </p:pic>
      <p:sp>
        <p:nvSpPr>
          <p:cNvPr id="2" name="Textfeld 1"/>
          <p:cNvSpPr txBox="1"/>
          <p:nvPr/>
        </p:nvSpPr>
        <p:spPr>
          <a:xfrm>
            <a:off x="141294" y="2369215"/>
            <a:ext cx="9002706" cy="5078313"/>
          </a:xfrm>
          <a:prstGeom prst="rect">
            <a:avLst/>
          </a:prstGeom>
          <a:noFill/>
        </p:spPr>
        <p:txBody>
          <a:bodyPr wrap="square" rtlCol="0">
            <a:spAutoFit/>
          </a:bodyPr>
          <a:lstStyle/>
          <a:p>
            <a:r>
              <a:rPr lang="de-DE" dirty="0"/>
              <a:t>Folie 2: NASA Johnson Space Center [https://commons.wikimedia.org/wiki/File:Poopo_1991.jpg; Letzter Aufruf: 07.07.2020]</a:t>
            </a:r>
            <a:br>
              <a:rPr lang="de-DE" dirty="0"/>
            </a:br>
            <a:r>
              <a:rPr lang="de-DE" dirty="0"/>
              <a:t>Folie 3: NASA Johnson Space Center [https://commons.wikimedia.org/wiki/File:Lake_Poop%C3%B3,_Bolivia.jpg; Letzter Aufruf: 07.07.2020]</a:t>
            </a:r>
            <a:br>
              <a:rPr lang="de-DE" dirty="0"/>
            </a:br>
            <a:r>
              <a:rPr lang="de-DE" dirty="0"/>
              <a:t>Folie 4: </a:t>
            </a:r>
            <a:r>
              <a:rPr lang="de-DE" dirty="0" err="1"/>
              <a:t>Prezydencja</a:t>
            </a:r>
            <a:r>
              <a:rPr lang="de-DE" dirty="0"/>
              <a:t> COP24 [https://commons.wikimedia.org/wiki/File:Prezydent_COP24_Micha%C5%82_Kurtyka_po_przyj%C4%99ciu_Katowice_Rulebook.jpg; Letzter Aufruf: 07.07.2020]</a:t>
            </a:r>
            <a:br>
              <a:rPr lang="de-DE" dirty="0"/>
            </a:br>
            <a:r>
              <a:rPr lang="de-DE" dirty="0"/>
              <a:t>Folie 5: Kurt Seebauer [https://commons.wikimedia.org/wiki/File:Bayerischer_wald_kahlgefressen.jpg; Letzter Aufruf: 07.07.2020]</a:t>
            </a:r>
          </a:p>
          <a:p>
            <a:r>
              <a:rPr lang="de-DE" dirty="0"/>
              <a:t>Folie 6: </a:t>
            </a:r>
            <a:r>
              <a:rPr lang="de-DE" dirty="0" err="1"/>
              <a:t>NASA's</a:t>
            </a:r>
            <a:r>
              <a:rPr lang="de-DE" dirty="0"/>
              <a:t> </a:t>
            </a:r>
            <a:r>
              <a:rPr lang="de-DE" dirty="0" err="1"/>
              <a:t>Oceans</a:t>
            </a:r>
            <a:r>
              <a:rPr lang="de-DE" dirty="0"/>
              <a:t> </a:t>
            </a:r>
            <a:r>
              <a:rPr lang="de-DE" dirty="0" err="1"/>
              <a:t>Melting</a:t>
            </a:r>
            <a:r>
              <a:rPr lang="de-DE" dirty="0"/>
              <a:t> </a:t>
            </a:r>
            <a:r>
              <a:rPr lang="de-DE" dirty="0" err="1"/>
              <a:t>Greenland</a:t>
            </a:r>
            <a:r>
              <a:rPr lang="de-DE" dirty="0"/>
              <a:t> Mission [https://sealevel.nasa.gov/news/74/glaciers-on-the-edge; Letzter Aufruf: 07.07.2020]</a:t>
            </a:r>
            <a:br>
              <a:rPr lang="de-DE" dirty="0"/>
            </a:br>
            <a:r>
              <a:rPr lang="de-DE" dirty="0"/>
              <a:t>Folie 7: Holger </a:t>
            </a:r>
            <a:r>
              <a:rPr lang="de-DE" dirty="0" err="1"/>
              <a:t>Casselmann</a:t>
            </a:r>
            <a:r>
              <a:rPr lang="de-DE" dirty="0"/>
              <a:t> [https://commons.wikimedia.org/wiki/File:Potatoes_feeding_damage_HC1.JPG; Letzter Aufruf: 27.09.2020]</a:t>
            </a:r>
            <a:br>
              <a:rPr lang="de-DE" dirty="0"/>
            </a:br>
            <a:r>
              <a:rPr lang="de-DE" dirty="0"/>
              <a:t/>
            </a:r>
            <a:br>
              <a:rPr lang="de-DE" dirty="0"/>
            </a:br>
            <a:endParaRPr lang="de-DE" dirty="0"/>
          </a:p>
        </p:txBody>
      </p:sp>
    </p:spTree>
    <p:extLst>
      <p:ext uri="{BB962C8B-B14F-4D97-AF65-F5344CB8AC3E}">
        <p14:creationId xmlns:p14="http://schemas.microsoft.com/office/powerpoint/2010/main" val="28938237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0" y="539919"/>
            <a:ext cx="9144000" cy="1800200"/>
          </a:xfrm>
          <a:prstGeom prst="rect">
            <a:avLst/>
          </a:prstGeom>
          <a:solidFill>
            <a:srgbClr val="CCE1DF"/>
          </a:solidFill>
        </p:spPr>
        <p:txBody>
          <a:bodyPr wrap="square" rtlCol="0">
            <a:noAutofit/>
          </a:bodyPr>
          <a:lstStyle/>
          <a:p>
            <a:endParaRPr lang="de-DE" sz="3600" b="1" dirty="0">
              <a:latin typeface="Arial" panose="020B0604020202020204" pitchFamily="34" charset="0"/>
              <a:cs typeface="Arial" panose="020B0604020202020204" pitchFamily="34" charset="0"/>
            </a:endParaRPr>
          </a:p>
          <a:p>
            <a:r>
              <a:rPr lang="de-DE" sz="3600" b="1" dirty="0">
                <a:latin typeface="Arial" panose="020B0604020202020204" pitchFamily="34" charset="0"/>
                <a:cs typeface="Arial" panose="020B0604020202020204" pitchFamily="34" charset="0"/>
              </a:rPr>
              <a:t>	Bildnachweis</a:t>
            </a:r>
          </a:p>
        </p:txBody>
      </p:sp>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80310" y="311507"/>
            <a:ext cx="1519325" cy="456824"/>
          </a:xfrm>
          <a:prstGeom prst="rect">
            <a:avLst/>
          </a:prstGeom>
        </p:spPr>
      </p:pic>
      <p:sp>
        <p:nvSpPr>
          <p:cNvPr id="2" name="Textfeld 1"/>
          <p:cNvSpPr txBox="1"/>
          <p:nvPr/>
        </p:nvSpPr>
        <p:spPr>
          <a:xfrm>
            <a:off x="141294" y="2492896"/>
            <a:ext cx="9002706" cy="3970318"/>
          </a:xfrm>
          <a:prstGeom prst="rect">
            <a:avLst/>
          </a:prstGeom>
          <a:noFill/>
        </p:spPr>
        <p:txBody>
          <a:bodyPr wrap="square" rtlCol="0">
            <a:spAutoFit/>
          </a:bodyPr>
          <a:lstStyle/>
          <a:p>
            <a:r>
              <a:rPr lang="de-DE" dirty="0"/>
              <a:t>Folie 8: Mark Wolfe/FEMA [https://commons.wikimedia.org/wiki/File:Bugaboo_forest_fire.jpg; Letzter Aufruf: 07.07.2020]</a:t>
            </a:r>
            <a:br>
              <a:rPr lang="de-DE" dirty="0"/>
            </a:br>
            <a:r>
              <a:rPr lang="de-DE" dirty="0"/>
              <a:t>Folie 9: Tobias </a:t>
            </a:r>
            <a:r>
              <a:rPr lang="de-DE" dirty="0" err="1"/>
              <a:t>Möritz</a:t>
            </a:r>
            <a:r>
              <a:rPr lang="de-DE" dirty="0"/>
              <a:t> [https://commons.wikimedia.org/wiki/File:31.05.2019_-_FFF_Die-In-Demo_(48453948102).jpg; Letzter Aufruf: 07.07.2020]</a:t>
            </a:r>
            <a:br>
              <a:rPr lang="de-DE" dirty="0"/>
            </a:br>
            <a:r>
              <a:rPr lang="de-DE" dirty="0"/>
              <a:t>Folie 10: FFF Bangladesch [https://www.facebook.com/fridays4future.bd/; Letzter Aufruf: 14.07.2020</a:t>
            </a:r>
            <a:br>
              <a:rPr lang="de-DE" dirty="0"/>
            </a:br>
            <a:r>
              <a:rPr lang="de-DE" dirty="0"/>
              <a:t>Folie 11: Tola69 [https://commons.wikimedia.org/wiki/File:Toter_Fisch.jpg; Letzter Aufruf: 07.07.2020]</a:t>
            </a:r>
            <a:br>
              <a:rPr lang="de-DE" dirty="0"/>
            </a:br>
            <a:r>
              <a:rPr lang="de-DE" dirty="0"/>
              <a:t>Folie 13: European Parlament [https://de.m.wikipedia.org/wiki/Datei:Greta_Thunberg_urges_MEPs_to_show_climate_leadership_(49618310531).jpg; Letzter Aufruf: 07.07.2020]</a:t>
            </a:r>
            <a:br>
              <a:rPr lang="de-DE" dirty="0"/>
            </a:br>
            <a:r>
              <a:rPr lang="de-DE" dirty="0"/>
              <a:t>Folie 14: Igor </a:t>
            </a:r>
            <a:r>
              <a:rPr lang="de-DE" dirty="0" err="1"/>
              <a:t>Jefimovs</a:t>
            </a:r>
            <a:r>
              <a:rPr lang="de-DE" dirty="0"/>
              <a:t> [https://commons.wikimedia.org/wiki/File:Smog_over_Almaty.jpg; Letzter Aufruf: 14.07.2020]</a:t>
            </a:r>
            <a:br>
              <a:rPr lang="de-DE" dirty="0"/>
            </a:br>
            <a:endParaRPr lang="de-DE" dirty="0"/>
          </a:p>
        </p:txBody>
      </p:sp>
    </p:spTree>
    <p:extLst>
      <p:ext uri="{BB962C8B-B14F-4D97-AF65-F5344CB8AC3E}">
        <p14:creationId xmlns:p14="http://schemas.microsoft.com/office/powerpoint/2010/main" val="32056680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0" y="539919"/>
            <a:ext cx="9144000" cy="1800200"/>
          </a:xfrm>
          <a:prstGeom prst="rect">
            <a:avLst/>
          </a:prstGeom>
          <a:solidFill>
            <a:srgbClr val="CCE1DF"/>
          </a:solidFill>
        </p:spPr>
        <p:txBody>
          <a:bodyPr wrap="square" rtlCol="0">
            <a:noAutofit/>
          </a:bodyPr>
          <a:lstStyle/>
          <a:p>
            <a:endParaRPr lang="de-DE" sz="3600" b="1" dirty="0">
              <a:latin typeface="Arial" panose="020B0604020202020204" pitchFamily="34" charset="0"/>
              <a:cs typeface="Arial" panose="020B0604020202020204" pitchFamily="34" charset="0"/>
            </a:endParaRPr>
          </a:p>
          <a:p>
            <a:r>
              <a:rPr lang="de-DE" sz="3600" b="1" dirty="0">
                <a:latin typeface="Arial" panose="020B0604020202020204" pitchFamily="34" charset="0"/>
                <a:cs typeface="Arial" panose="020B0604020202020204" pitchFamily="34" charset="0"/>
              </a:rPr>
              <a:t>	Bildnachweis</a:t>
            </a:r>
          </a:p>
        </p:txBody>
      </p:sp>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80310" y="311507"/>
            <a:ext cx="1519325" cy="456824"/>
          </a:xfrm>
          <a:prstGeom prst="rect">
            <a:avLst/>
          </a:prstGeom>
        </p:spPr>
      </p:pic>
      <p:sp>
        <p:nvSpPr>
          <p:cNvPr id="2" name="Textfeld 1"/>
          <p:cNvSpPr txBox="1"/>
          <p:nvPr/>
        </p:nvSpPr>
        <p:spPr>
          <a:xfrm>
            <a:off x="141294" y="2492896"/>
            <a:ext cx="9002706" cy="4247317"/>
          </a:xfrm>
          <a:prstGeom prst="rect">
            <a:avLst/>
          </a:prstGeom>
          <a:noFill/>
        </p:spPr>
        <p:txBody>
          <a:bodyPr wrap="square" rtlCol="0">
            <a:spAutoFit/>
          </a:bodyPr>
          <a:lstStyle/>
          <a:p>
            <a:r>
              <a:rPr lang="de-DE" dirty="0"/>
              <a:t>Folie 15: </a:t>
            </a:r>
            <a:r>
              <a:rPr lang="de-DE" dirty="0" err="1"/>
              <a:t>Jivee</a:t>
            </a:r>
            <a:r>
              <a:rPr lang="de-DE" dirty="0"/>
              <a:t> Blau [https://commons.wikimedia.org/wiki/File:Worms-_Flo%C3%9Fhafenstra%C3%9Fe-_Bushaltestelle_Naturfreundehaus_(bei_Hochwasser_in_Mitteleuropa_2013)_3.6.2013.JPG; Letzter Aufruf: 14.07.2020]</a:t>
            </a:r>
            <a:br>
              <a:rPr lang="de-DE" dirty="0"/>
            </a:br>
            <a:r>
              <a:rPr lang="de-DE" dirty="0"/>
              <a:t>Folie 16: Arnaud BOUISSOU [https://www.flickr.com/photos/cop21/23595388112; Letzter Aufruf: 14.07.2020]</a:t>
            </a:r>
            <a:br>
              <a:rPr lang="de-DE" dirty="0"/>
            </a:br>
            <a:r>
              <a:rPr lang="de-DE" dirty="0"/>
              <a:t>Folie 17: </a:t>
            </a:r>
            <a:r>
              <a:rPr lang="en-US" dirty="0" err="1"/>
              <a:t>Vogone</a:t>
            </a:r>
            <a:r>
              <a:rPr lang="en-US" dirty="0"/>
              <a:t>, derivate work of Alchemist-</a:t>
            </a:r>
            <a:r>
              <a:rPr lang="en-US" dirty="0" err="1"/>
              <a:t>hp</a:t>
            </a:r>
            <a:r>
              <a:rPr lang="en-US" dirty="0"/>
              <a:t> </a:t>
            </a:r>
            <a:r>
              <a:rPr lang="de-DE" dirty="0"/>
              <a:t>[https://commons.wikimedia.org/wiki/File:Kohlekraftwerk_Niederau%C3%9Fem_edit.JPG; Letzter Aufruf: 14.07.2020]</a:t>
            </a:r>
            <a:br>
              <a:rPr lang="de-DE" dirty="0"/>
            </a:br>
            <a:r>
              <a:rPr lang="de-DE" dirty="0"/>
              <a:t>Folie 18: CSIRO [https://commons.wikimedia.org/wiki/File:CSIRO_ScienceImage_429_Drought_Effected_Landscape.jpg; Letzter Aufruf: 14.07.2020]</a:t>
            </a:r>
            <a:br>
              <a:rPr lang="de-DE" dirty="0"/>
            </a:br>
            <a:r>
              <a:rPr lang="de-DE" dirty="0"/>
              <a:t>Folie 19: BYMC [https://www.facebook.com/BDYOMOC; Letzter Aufruf: 14.07.2020]</a:t>
            </a:r>
            <a:br>
              <a:rPr lang="de-DE" dirty="0"/>
            </a:br>
            <a:r>
              <a:rPr lang="de-DE" dirty="0"/>
              <a:t/>
            </a:r>
            <a:br>
              <a:rPr lang="de-DE" dirty="0"/>
            </a:br>
            <a:endParaRPr lang="de-DE" dirty="0"/>
          </a:p>
        </p:txBody>
      </p:sp>
    </p:spTree>
    <p:extLst>
      <p:ext uri="{BB962C8B-B14F-4D97-AF65-F5344CB8AC3E}">
        <p14:creationId xmlns:p14="http://schemas.microsoft.com/office/powerpoint/2010/main" val="38539997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24317" y="4101510"/>
            <a:ext cx="9222632" cy="2448272"/>
          </a:xfrm>
          <a:prstGeom prst="rect">
            <a:avLst/>
          </a:prstGeom>
          <a:solidFill>
            <a:srgbClr val="CCE1DF"/>
          </a:solidFill>
        </p:spPr>
        <p:txBody>
          <a:bodyPr wrap="square" rtlCol="0">
            <a:noAutofit/>
          </a:bodyPr>
          <a:lstStyle/>
          <a:p>
            <a:endParaRPr lang="de-DE" sz="3600" b="1" dirty="0">
              <a:latin typeface="Arial" panose="020B0604020202020204" pitchFamily="34" charset="0"/>
              <a:cs typeface="Arial" panose="020B0604020202020204" pitchFamily="34" charset="0"/>
            </a:endParaRPr>
          </a:p>
        </p:txBody>
      </p:sp>
      <p:pic>
        <p:nvPicPr>
          <p:cNvPr id="3" name="Grafik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535" y="4593952"/>
            <a:ext cx="3068255" cy="1430935"/>
          </a:xfrm>
          <a:prstGeom prst="rect">
            <a:avLst/>
          </a:prstGeom>
        </p:spPr>
      </p:pic>
      <p:sp>
        <p:nvSpPr>
          <p:cNvPr id="2" name="Textfeld 1"/>
          <p:cNvSpPr txBox="1"/>
          <p:nvPr/>
        </p:nvSpPr>
        <p:spPr>
          <a:xfrm>
            <a:off x="3460841" y="4101510"/>
            <a:ext cx="5842818" cy="984885"/>
          </a:xfrm>
          <a:prstGeom prst="rect">
            <a:avLst/>
          </a:prstGeom>
          <a:noFill/>
        </p:spPr>
        <p:txBody>
          <a:bodyPr wrap="square" rtlCol="0">
            <a:spAutoFit/>
          </a:bodyPr>
          <a:lstStyle/>
          <a:p>
            <a:r>
              <a:rPr lang="de-DE" sz="2000" b="1" dirty="0"/>
              <a:t>Gefördert von Brot für die Welt und </a:t>
            </a:r>
          </a:p>
          <a:p>
            <a:r>
              <a:rPr lang="de-DE" sz="2000" b="1" dirty="0"/>
              <a:t>Engagement Global im Auftrag des BMZ</a:t>
            </a:r>
          </a:p>
          <a:p>
            <a:endParaRPr lang="de-DE" dirty="0"/>
          </a:p>
        </p:txBody>
      </p:sp>
      <p:sp>
        <p:nvSpPr>
          <p:cNvPr id="6" name="Textfeld 5"/>
          <p:cNvSpPr txBox="1"/>
          <p:nvPr/>
        </p:nvSpPr>
        <p:spPr>
          <a:xfrm>
            <a:off x="3450806" y="4725144"/>
            <a:ext cx="5663306" cy="2031325"/>
          </a:xfrm>
          <a:prstGeom prst="rect">
            <a:avLst/>
          </a:prstGeom>
          <a:noFill/>
        </p:spPr>
        <p:txBody>
          <a:bodyPr wrap="square" rtlCol="0">
            <a:spAutoFit/>
          </a:bodyPr>
          <a:lstStyle/>
          <a:p>
            <a:r>
              <a:rPr lang="de-DE" dirty="0"/>
              <a:t>Für den Inhalt dieser Publikation ist allein NETZ Partnerschaft für Entwicklung und Gerechtigkeit e.V. verantwortlich; die hier dargestellten Positionen geben nicht den Standpunkt von Engagement Global und dem Bundesministerium für wirtschaftliche Zusammenarbeit und Entwicklung wieder.</a:t>
            </a:r>
          </a:p>
          <a:p>
            <a:endParaRPr lang="de-DE" dirty="0"/>
          </a:p>
        </p:txBody>
      </p:sp>
    </p:spTree>
    <p:extLst>
      <p:ext uri="{BB962C8B-B14F-4D97-AF65-F5344CB8AC3E}">
        <p14:creationId xmlns:p14="http://schemas.microsoft.com/office/powerpoint/2010/main" val="21918343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2448" y="-765634"/>
            <a:ext cx="9019103" cy="9144002"/>
          </a:xfrm>
          <a:prstGeom prst="rect">
            <a:avLst/>
          </a:prstGeom>
        </p:spPr>
      </p:pic>
    </p:spTree>
    <p:extLst>
      <p:ext uri="{BB962C8B-B14F-4D97-AF65-F5344CB8AC3E}">
        <p14:creationId xmlns:p14="http://schemas.microsoft.com/office/powerpoint/2010/main" val="12051032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552" y="6365"/>
            <a:ext cx="10044608" cy="6851635"/>
          </a:xfrm>
          <a:prstGeom prst="rect">
            <a:avLst/>
          </a:prstGeom>
        </p:spPr>
      </p:pic>
    </p:spTree>
    <p:extLst>
      <p:ext uri="{BB962C8B-B14F-4D97-AF65-F5344CB8AC3E}">
        <p14:creationId xmlns:p14="http://schemas.microsoft.com/office/powerpoint/2010/main" val="8338651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0" y="0"/>
            <a:ext cx="9108400" cy="6858000"/>
          </a:xfrm>
          <a:prstGeom prst="rect">
            <a:avLst/>
          </a:prstGeom>
        </p:spPr>
      </p:pic>
    </p:spTree>
    <p:extLst>
      <p:ext uri="{BB962C8B-B14F-4D97-AF65-F5344CB8AC3E}">
        <p14:creationId xmlns:p14="http://schemas.microsoft.com/office/powerpoint/2010/main" val="14812151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3998" y="0"/>
            <a:ext cx="10367996" cy="6871498"/>
          </a:xfrm>
          <a:prstGeom prst="rect">
            <a:avLst/>
          </a:prstGeom>
        </p:spPr>
      </p:pic>
    </p:spTree>
    <p:extLst>
      <p:ext uri="{BB962C8B-B14F-4D97-AF65-F5344CB8AC3E}">
        <p14:creationId xmlns:p14="http://schemas.microsoft.com/office/powerpoint/2010/main" val="23085749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501" y="1"/>
            <a:ext cx="10287001" cy="6858000"/>
          </a:xfrm>
          <a:prstGeom prst="rect">
            <a:avLst/>
          </a:prstGeom>
        </p:spPr>
      </p:pic>
    </p:spTree>
    <p:extLst>
      <p:ext uri="{BB962C8B-B14F-4D97-AF65-F5344CB8AC3E}">
        <p14:creationId xmlns:p14="http://schemas.microsoft.com/office/powerpoint/2010/main" val="14357963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6391" y="1"/>
            <a:ext cx="10312781" cy="6858000"/>
          </a:xfrm>
          <a:prstGeom prst="rect">
            <a:avLst/>
          </a:prstGeom>
        </p:spPr>
      </p:pic>
    </p:spTree>
    <p:extLst>
      <p:ext uri="{BB962C8B-B14F-4D97-AF65-F5344CB8AC3E}">
        <p14:creationId xmlns:p14="http://schemas.microsoft.com/office/powerpoint/2010/main" val="35935109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6391" y="0"/>
            <a:ext cx="10312781" cy="6857999"/>
          </a:xfrm>
          <a:prstGeom prst="rect">
            <a:avLst/>
          </a:prstGeom>
        </p:spPr>
      </p:pic>
    </p:spTree>
    <p:extLst>
      <p:ext uri="{BB962C8B-B14F-4D97-AF65-F5344CB8AC3E}">
        <p14:creationId xmlns:p14="http://schemas.microsoft.com/office/powerpoint/2010/main" val="2368668795"/>
      </p:ext>
    </p:extLst>
  </p:cSld>
  <p:clrMapOvr>
    <a:masterClrMapping/>
  </p:clrMapOvr>
  <p:timing>
    <p:tnLst>
      <p:par>
        <p:cTn id="1" dur="indefinite" restart="never" nodeType="tmRoot"/>
      </p:par>
    </p:tnLst>
  </p:timing>
</p:sld>
</file>

<file path=ppt/theme/theme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761</Words>
  <Application>Microsoft Office PowerPoint</Application>
  <PresentationFormat>Bildschirmpräsentation (4:3)</PresentationFormat>
  <Paragraphs>136</Paragraphs>
  <Slides>24</Slides>
  <Notes>20</Notes>
  <HiddenSlides>0</HiddenSlides>
  <MMClips>0</MMClips>
  <ScaleCrop>false</ScaleCrop>
  <HeadingPairs>
    <vt:vector size="4" baseType="variant">
      <vt:variant>
        <vt:lpstr>Design</vt:lpstr>
      </vt:variant>
      <vt:variant>
        <vt:i4>1</vt:i4>
      </vt:variant>
      <vt:variant>
        <vt:lpstr>Folientitel</vt:lpstr>
      </vt:variant>
      <vt:variant>
        <vt:i4>24</vt:i4>
      </vt:variant>
    </vt:vector>
  </HeadingPairs>
  <TitlesOfParts>
    <vt:vector size="25" baseType="lpstr">
      <vt:lpstr>Larissa-Design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Franziska Gaube</dc:creator>
  <cp:lastModifiedBy>Windows-Benutzer</cp:lastModifiedBy>
  <cp:revision>68</cp:revision>
  <dcterms:created xsi:type="dcterms:W3CDTF">2020-07-07T07:09:17Z</dcterms:created>
  <dcterms:modified xsi:type="dcterms:W3CDTF">2021-04-07T09:42:31Z</dcterms:modified>
</cp:coreProperties>
</file>