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56" r:id="rId3"/>
    <p:sldId id="258" r:id="rId4"/>
    <p:sldId id="260" r:id="rId5"/>
    <p:sldId id="261" r:id="rId6"/>
    <p:sldId id="262" r:id="rId7"/>
    <p:sldId id="263" r:id="rId8"/>
    <p:sldId id="264" r:id="rId9"/>
    <p:sldId id="265" r:id="rId10"/>
    <p:sldId id="278" r:id="rId11"/>
    <p:sldId id="266" r:id="rId12"/>
    <p:sldId id="267" r:id="rId13"/>
    <p:sldId id="268" r:id="rId14"/>
    <p:sldId id="272" r:id="rId15"/>
    <p:sldId id="273" r:id="rId16"/>
    <p:sldId id="274" r:id="rId17"/>
    <p:sldId id="275" r:id="rId18"/>
    <p:sldId id="276" r:id="rId19"/>
    <p:sldId id="277" r:id="rId20"/>
    <p:sldId id="269" r:id="rId21"/>
    <p:sldId id="270" r:id="rId22"/>
    <p:sldId id="280" r:id="rId23"/>
    <p:sldId id="281" r:id="rId24"/>
    <p:sldId id="271" r:id="rId25"/>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1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9" autoAdjust="0"/>
    <p:restoredTop sz="69152" autoAdjust="0"/>
  </p:normalViewPr>
  <p:slideViewPr>
    <p:cSldViewPr>
      <p:cViewPr>
        <p:scale>
          <a:sx n="67" d="100"/>
          <a:sy n="67" d="100"/>
        </p:scale>
        <p:origin x="-205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926A1AF-5FC1-4D55-965C-0EEA12B57BD7}" type="datetimeFigureOut">
              <a:rPr lang="de-DE" smtClean="0"/>
              <a:t>07.04.2021</a:t>
            </a:fld>
            <a:endParaRPr lang="de-DE"/>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44C7D8-C0FE-4852-9BBD-AB7E4E046175}" type="slidenum">
              <a:rPr lang="de-DE" smtClean="0"/>
              <a:t>‹Nr.›</a:t>
            </a:fld>
            <a:endParaRPr lang="de-DE"/>
          </a:p>
        </p:txBody>
      </p:sp>
    </p:spTree>
    <p:extLst>
      <p:ext uri="{BB962C8B-B14F-4D97-AF65-F5344CB8AC3E}">
        <p14:creationId xmlns:p14="http://schemas.microsoft.com/office/powerpoint/2010/main" val="2099129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acebook.com/fridays4future.bd/"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www.bangladesch.org/bildungsheft"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flickr.com/photos/cop21/23595388112"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handelsblatt.com/technik/energie-umwelt/extreme-duerre-el-nino-trocknet-asien-aus/13366276-all.htm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piegel.de/wissenschaft/natur/lago-poopo-see-in-bolivien-ausgetrocknet-a-1076378.html"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spiegel.de/wissenschaft/natur/lago-poopo-see-in-bolivien-ausgetrocknet-a-1076378.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piegel.de/wissenschaft/natur/klimawandel-das-eis-in-groenland-schmilzt-sechs-mal-schneller-als-1980-a-1263973.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spiegel.de/wissenschaft/natur/klimawandel-das-eis-in-groenland-schmilzt-sechs-mal-schneller-als-1980-a-1263973.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deutschlandfunk.de/extremwetter-und-ernteausfaelle-klimawandel-stellt.724.de.html?dram:article_id=426057"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deutschlandfunk.de/extremwetter-und-ernteausfaelle-klimawandel-stellt.724.de.html?dram:article_id=426057"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t>1</a:t>
            </a:fld>
            <a:endParaRPr lang="de-DE"/>
          </a:p>
        </p:txBody>
      </p:sp>
    </p:spTree>
    <p:extLst>
      <p:ext uri="{BB962C8B-B14F-4D97-AF65-F5344CB8AC3E}">
        <p14:creationId xmlns:p14="http://schemas.microsoft.com/office/powerpoint/2010/main" val="41771902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smtClean="0">
                <a:solidFill>
                  <a:schemeClr val="tx1"/>
                </a:solidFill>
                <a:effectLst/>
                <a:latin typeface="+mn-lt"/>
                <a:ea typeface="+mn-ea"/>
                <a:cs typeface="+mn-cs"/>
              </a:rPr>
              <a:t>Fridays for Future in Bangladesch</a:t>
            </a:r>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endParaRPr lang="de-DE" dirty="0" smtClean="0"/>
          </a:p>
          <a:p>
            <a:r>
              <a:rPr lang="de-DE" dirty="0" smtClean="0"/>
              <a:t>Picture:</a:t>
            </a:r>
            <a:r>
              <a:rPr lang="de-DE" baseline="0" dirty="0" smtClean="0"/>
              <a:t> </a:t>
            </a:r>
            <a:r>
              <a:rPr lang="de-DE" dirty="0" smtClean="0"/>
              <a:t>FFF Bangladesch </a:t>
            </a:r>
            <a:r>
              <a:rPr lang="de-DE" sz="1200" kern="1200" dirty="0" smtClean="0">
                <a:solidFill>
                  <a:schemeClr val="tx1"/>
                </a:solidFill>
                <a:effectLst/>
                <a:latin typeface="+mn-lt"/>
                <a:ea typeface="+mn-ea"/>
                <a:cs typeface="+mn-cs"/>
              </a:rPr>
              <a:t>[</a:t>
            </a:r>
            <a:r>
              <a:rPr lang="de-DE" sz="1200" u="sng" kern="1200" dirty="0" smtClean="0">
                <a:solidFill>
                  <a:schemeClr val="tx1"/>
                </a:solidFill>
                <a:effectLst/>
                <a:latin typeface="+mn-lt"/>
                <a:ea typeface="+mn-ea"/>
                <a:cs typeface="+mn-cs"/>
                <a:hlinkClick r:id="rId3"/>
              </a:rPr>
              <a:t>https://www.facebook.com/fridays4future.bd/</a:t>
            </a:r>
            <a:r>
              <a:rPr lang="de-DE" sz="1200" u="none" kern="1200" dirty="0" smtClean="0">
                <a:solidFill>
                  <a:schemeClr val="tx1"/>
                </a:solidFill>
                <a:effectLst/>
                <a:latin typeface="+mn-lt"/>
                <a:ea typeface="+mn-ea"/>
                <a:cs typeface="+mn-cs"/>
              </a:rPr>
              <a:t>; Letzter Aufruf: 14.07.2020]</a:t>
            </a:r>
            <a:br>
              <a:rPr lang="de-DE" sz="1200" u="none" kern="1200" dirty="0" smtClean="0">
                <a:solidFill>
                  <a:schemeClr val="tx1"/>
                </a:solidFill>
                <a:effectLst/>
                <a:latin typeface="+mn-lt"/>
                <a:ea typeface="+mn-ea"/>
                <a:cs typeface="+mn-cs"/>
              </a:rPr>
            </a:br>
            <a:r>
              <a:rPr lang="de-DE" sz="1200" u="none" kern="1200" dirty="0" smtClean="0">
                <a:solidFill>
                  <a:schemeClr val="tx1"/>
                </a:solidFill>
                <a:effectLst/>
                <a:latin typeface="+mn-lt"/>
                <a:ea typeface="+mn-ea"/>
                <a:cs typeface="+mn-cs"/>
              </a:rPr>
              <a:t>Text: NETZ [</a:t>
            </a:r>
            <a:r>
              <a:rPr lang="de-DE" sz="1200" i="0" u="sng" kern="1200" dirty="0" smtClean="0">
                <a:solidFill>
                  <a:schemeClr val="tx1"/>
                </a:solidFill>
                <a:effectLst/>
                <a:latin typeface="+mn-lt"/>
                <a:ea typeface="+mn-ea"/>
                <a:cs typeface="+mn-cs"/>
                <a:hlinkClick r:id="rId4"/>
              </a:rPr>
              <a:t>www.bangladesch.org/bildungsheft</a:t>
            </a:r>
            <a:r>
              <a:rPr lang="de-DE" sz="1200" i="0" u="none" kern="1200" baseline="0" dirty="0" smtClean="0">
                <a:solidFill>
                  <a:schemeClr val="tx1"/>
                </a:solidFill>
                <a:effectLst/>
                <a:latin typeface="+mn-lt"/>
                <a:ea typeface="+mn-ea"/>
                <a:cs typeface="+mn-cs"/>
              </a:rPr>
              <a:t>; </a:t>
            </a:r>
            <a:r>
              <a:rPr lang="de-DE" sz="1200" i="0" u="none" kern="1200" dirty="0" smtClean="0">
                <a:solidFill>
                  <a:schemeClr val="tx1"/>
                </a:solidFill>
                <a:effectLst/>
                <a:latin typeface="+mn-lt"/>
                <a:ea typeface="+mn-ea"/>
                <a:cs typeface="+mn-cs"/>
              </a:rPr>
              <a:t>Letzter Aufruf 14.07.2020]</a:t>
            </a:r>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10</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kern="1200" dirty="0" err="1" smtClean="0">
                <a:solidFill>
                  <a:schemeClr val="tx1"/>
                </a:solidFill>
                <a:effectLst/>
                <a:latin typeface="+mn-lt"/>
                <a:ea typeface="+mn-ea"/>
                <a:cs typeface="+mn-cs"/>
              </a:rPr>
              <a:t>Fish</a:t>
            </a:r>
            <a:r>
              <a:rPr lang="de-DE" sz="1200" i="1" kern="1200" dirty="0" smtClean="0">
                <a:solidFill>
                  <a:schemeClr val="tx1"/>
                </a:solidFill>
                <a:effectLst/>
                <a:latin typeface="+mn-lt"/>
                <a:ea typeface="+mn-ea"/>
                <a:cs typeface="+mn-cs"/>
              </a:rPr>
              <a:t> </a:t>
            </a:r>
            <a:r>
              <a:rPr lang="de-DE" sz="1200" i="1" kern="1200" dirty="0" err="1" smtClean="0">
                <a:solidFill>
                  <a:schemeClr val="tx1"/>
                </a:solidFill>
                <a:effectLst/>
                <a:latin typeface="+mn-lt"/>
                <a:ea typeface="+mn-ea"/>
                <a:cs typeface="+mn-cs"/>
              </a:rPr>
              <a:t>mortality</a:t>
            </a:r>
            <a:r>
              <a:rPr lang="de-DE" sz="1200" i="1" kern="1200" dirty="0" smtClean="0">
                <a:solidFill>
                  <a:schemeClr val="tx1"/>
                </a:solidFill>
                <a:effectLst/>
                <a:latin typeface="+mn-lt"/>
                <a:ea typeface="+mn-ea"/>
                <a:cs typeface="+mn-cs"/>
              </a:rPr>
              <a:t> in Germany</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Algae are sprouting, the water is cloudy: Germany's rivers and lakes continue to heat up. A water ecologist explains why heat alone does not kill fish. 2018 - a record summer? Weather data has yet to prove whether it will be. But one thing is certain: For weeks, Germany has been extraordinarily warm and dry. And that has consequences for the oceans, lakes and rivers. And this applies to everything that lives in them - and to all those who want to swim in them. Algae cloud the water in Baltic seaside resorts and at many bathing lakes. In many places there are reports of dying fish - several tons were washed up in Hamburg alone. And the water temperatures continue to rise. Fish die in lakes above all when heavy rainfall sets in and many different substances are washed into the water. Bacteria break down these substances and in this process the oxygen content drops so drastically and suddenly that the fish can actually die. Long periods of heat can also contribute to the death of fish.</a:t>
            </a:r>
          </a:p>
          <a:p>
            <a:endParaRPr lang="de-DE"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Picture: Tola69 [</a:t>
            </a:r>
            <a:r>
              <a:rPr lang="de-DE" sz="1200" u="sng" kern="1200" dirty="0" smtClean="0">
                <a:solidFill>
                  <a:schemeClr val="tx1"/>
                </a:solidFill>
                <a:effectLst/>
                <a:latin typeface="+mn-lt"/>
                <a:ea typeface="+mn-ea"/>
                <a:cs typeface="+mn-cs"/>
              </a:rPr>
              <a:t>https://commons.wikimedia.org/wiki/File:Toter_Fisch.jpg</a:t>
            </a:r>
            <a:r>
              <a:rPr lang="de-DE" sz="1200" kern="1200" dirty="0" smtClean="0">
                <a:solidFill>
                  <a:schemeClr val="tx1"/>
                </a:solidFill>
                <a:effectLst/>
                <a:latin typeface="+mn-lt"/>
                <a:ea typeface="+mn-ea"/>
                <a:cs typeface="+mn-cs"/>
              </a:rPr>
              <a:t>; Letzter Aufruf: 07.07.2020]</a:t>
            </a:r>
            <a:br>
              <a:rPr lang="de-DE" sz="1200" kern="1200" dirty="0" smtClean="0">
                <a:solidFill>
                  <a:schemeClr val="tx1"/>
                </a:solidFill>
                <a:effectLst/>
                <a:latin typeface="+mn-lt"/>
                <a:ea typeface="+mn-ea"/>
                <a:cs typeface="+mn-cs"/>
              </a:rPr>
            </a:br>
            <a:r>
              <a:rPr lang="de-DE" sz="1200" kern="1200" dirty="0" smtClean="0">
                <a:solidFill>
                  <a:schemeClr val="tx1"/>
                </a:solidFill>
                <a:effectLst/>
                <a:latin typeface="+mn-lt"/>
                <a:ea typeface="+mn-ea"/>
                <a:cs typeface="+mn-cs"/>
              </a:rPr>
              <a:t>Text: Zeit Wissen [https://www.zeit.de/wissen/umwelt/2018-08/hitze-deutschland-gewaesser-fischsterben-umkippende-seen</a:t>
            </a: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11</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Floods in July, Bangladesh 2019 </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Bangladesh lies in a river delta. 9.6 percent of the country is covered with water. In comparison, the whole of Asia is covered with water to 2.9 percent. In Germany it is 2.3 percent. 10% of the country is only one meter above sea level. What happens if the water levels continue to rise? The effects of climate change can be felt all over the world. In Germany as well. However, Bangladesh is bearing one of the heaviest burdens and must bear what is caused elsewhere. In South Asia, millions of people are regularly affected by severe flooding as a result of monsoon rain. Over 230 people lost their lives in the floods of 2019. Bangladesh is one of the most severely affected areas. The floods endanger the supply of food and clean drinking water. Houses are damaged or destroyed by the floods, harvest areas are flooded. In addition to the major rivers Brahmaputra, </a:t>
            </a:r>
            <a:r>
              <a:rPr lang="en-US" sz="1200" kern="1200" dirty="0" err="1" smtClean="0">
                <a:solidFill>
                  <a:schemeClr val="tx1"/>
                </a:solidFill>
                <a:effectLst/>
                <a:latin typeface="+mn-lt"/>
                <a:ea typeface="+mn-ea"/>
                <a:cs typeface="+mn-cs"/>
              </a:rPr>
              <a:t>Jamuna</a:t>
            </a:r>
            <a:r>
              <a:rPr lang="en-US" sz="1200" kern="1200" dirty="0" smtClean="0">
                <a:solidFill>
                  <a:schemeClr val="tx1"/>
                </a:solidFill>
                <a:effectLst/>
                <a:latin typeface="+mn-lt"/>
                <a:ea typeface="+mn-ea"/>
                <a:cs typeface="+mn-cs"/>
              </a:rPr>
              <a:t> and Padma, many smaller rivers also frequently flood with water levels far above the danger mark. The north of Bangladesh is often particularly hard hit: The water masses destroy houses, bank reinforcements and dams, damage roads and railroad tracks and flood farmland. Schools have to be closed.</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and Text: NETZ </a:t>
            </a:r>
            <a:r>
              <a:rPr lang="en-US" sz="1200" kern="1200" dirty="0" err="1" smtClean="0">
                <a:solidFill>
                  <a:schemeClr val="tx1"/>
                </a:solidFill>
                <a:effectLst/>
                <a:latin typeface="+mn-lt"/>
                <a:ea typeface="+mn-ea"/>
                <a:cs typeface="+mn-cs"/>
              </a:rPr>
              <a:t>e.V</a:t>
            </a:r>
            <a:r>
              <a:rPr lang="en-US" sz="1200" kern="1200" dirty="0" smtClean="0">
                <a:solidFill>
                  <a:schemeClr val="tx1"/>
                </a:solidFill>
                <a:effectLst/>
                <a:latin typeface="+mn-lt"/>
                <a:ea typeface="+mn-ea"/>
                <a:cs typeface="+mn-cs"/>
              </a:rPr>
              <a:t>. – www.bangladesch.org</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12</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kern="1200" dirty="0" smtClean="0">
                <a:solidFill>
                  <a:schemeClr val="tx1"/>
                </a:solidFill>
                <a:effectLst/>
                <a:latin typeface="+mn-lt"/>
                <a:ea typeface="+mn-ea"/>
                <a:cs typeface="+mn-cs"/>
              </a:rPr>
              <a:t>Greta </a:t>
            </a:r>
            <a:r>
              <a:rPr lang="de-DE" sz="1200" i="1" kern="1200" dirty="0" err="1" smtClean="0">
                <a:solidFill>
                  <a:schemeClr val="tx1"/>
                </a:solidFill>
                <a:effectLst/>
                <a:latin typeface="+mn-lt"/>
                <a:ea typeface="+mn-ea"/>
                <a:cs typeface="+mn-cs"/>
              </a:rPr>
              <a:t>Thunberg</a:t>
            </a:r>
            <a:endParaRPr lang="de-DE" sz="1200" i="1" kern="1200" dirty="0" smtClean="0">
              <a:solidFill>
                <a:schemeClr val="tx1"/>
              </a:solidFill>
              <a:effectLst/>
              <a:latin typeface="+mn-lt"/>
              <a:ea typeface="+mn-ea"/>
              <a:cs typeface="+mn-cs"/>
            </a:endParaRP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On 20 August 2018, the first day of school after the holidays, Greta Thunberg placed herself in front of the Swedish Parliament in Stockholm with a sign saying "</a:t>
            </a:r>
            <a:r>
              <a:rPr lang="en-US" sz="1200" kern="1200" dirty="0" err="1" smtClean="0">
                <a:solidFill>
                  <a:schemeClr val="tx1"/>
                </a:solidFill>
                <a:effectLst/>
                <a:latin typeface="+mn-lt"/>
                <a:ea typeface="+mn-ea"/>
                <a:cs typeface="+mn-cs"/>
              </a:rPr>
              <a:t>Skolstrejk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för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klimatet</a:t>
            </a:r>
            <a:r>
              <a:rPr lang="en-US" sz="1200" kern="1200" dirty="0" smtClean="0">
                <a:solidFill>
                  <a:schemeClr val="tx1"/>
                </a:solidFill>
                <a:effectLst/>
                <a:latin typeface="+mn-lt"/>
                <a:ea typeface="+mn-ea"/>
                <a:cs typeface="+mn-cs"/>
              </a:rPr>
              <a:t>" ("School strike for the climate"). At first she acted alone. On the first day, several Swedish media reported on Thunberg, including the Swedish tabloid </a:t>
            </a:r>
            <a:r>
              <a:rPr lang="en-US" sz="1200" kern="1200" dirty="0" err="1" smtClean="0">
                <a:solidFill>
                  <a:schemeClr val="tx1"/>
                </a:solidFill>
                <a:effectLst/>
                <a:latin typeface="+mn-lt"/>
                <a:ea typeface="+mn-ea"/>
                <a:cs typeface="+mn-cs"/>
              </a:rPr>
              <a:t>Aftonbladet</a:t>
            </a:r>
            <a:r>
              <a:rPr lang="en-US" sz="1200" kern="1200" dirty="0" smtClean="0">
                <a:solidFill>
                  <a:schemeClr val="tx1"/>
                </a:solidFill>
                <a:effectLst/>
                <a:latin typeface="+mn-lt"/>
                <a:ea typeface="+mn-ea"/>
                <a:cs typeface="+mn-cs"/>
              </a:rPr>
              <a:t> on its website and the newspaper </a:t>
            </a:r>
            <a:r>
              <a:rPr lang="en-US" sz="1200" kern="1200" dirty="0" err="1" smtClean="0">
                <a:solidFill>
                  <a:schemeClr val="tx1"/>
                </a:solidFill>
                <a:effectLst/>
                <a:latin typeface="+mn-lt"/>
                <a:ea typeface="+mn-ea"/>
                <a:cs typeface="+mn-cs"/>
              </a:rPr>
              <a:t>Expressen</a:t>
            </a:r>
            <a:r>
              <a:rPr lang="en-US" sz="1200" kern="1200" dirty="0" smtClean="0">
                <a:solidFill>
                  <a:schemeClr val="tx1"/>
                </a:solidFill>
                <a:effectLst/>
                <a:latin typeface="+mn-lt"/>
                <a:ea typeface="+mn-ea"/>
                <a:cs typeface="+mn-cs"/>
              </a:rPr>
              <a:t>. The next day, Thunberg was featured on the front page of the Stockholm regional edition of </a:t>
            </a:r>
            <a:r>
              <a:rPr lang="en-US" sz="1200" kern="1200" dirty="0" err="1" smtClean="0">
                <a:solidFill>
                  <a:schemeClr val="tx1"/>
                </a:solidFill>
                <a:effectLst/>
                <a:latin typeface="+mn-lt"/>
                <a:ea typeface="+mn-ea"/>
                <a:cs typeface="+mn-cs"/>
              </a:rPr>
              <a:t>Dagens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Nyheter</a:t>
            </a:r>
            <a:r>
              <a:rPr lang="en-US" sz="1200" kern="1200" dirty="0" smtClean="0">
                <a:solidFill>
                  <a:schemeClr val="tx1"/>
                </a:solidFill>
                <a:effectLst/>
                <a:latin typeface="+mn-lt"/>
                <a:ea typeface="+mn-ea"/>
                <a:cs typeface="+mn-cs"/>
              </a:rPr>
              <a:t>.  Thunberg reported on her action on her Twitter account, which, according to an evaluation of the online portal </a:t>
            </a:r>
            <a:r>
              <a:rPr lang="en-US" sz="1200" kern="1200" dirty="0" err="1" smtClean="0">
                <a:solidFill>
                  <a:schemeClr val="tx1"/>
                </a:solidFill>
                <a:effectLst/>
                <a:latin typeface="+mn-lt"/>
                <a:ea typeface="+mn-ea"/>
                <a:cs typeface="+mn-cs"/>
              </a:rPr>
              <a:t>Faktenfinder</a:t>
            </a:r>
            <a:r>
              <a:rPr lang="en-US" sz="1200" kern="1200" dirty="0" smtClean="0">
                <a:solidFill>
                  <a:schemeClr val="tx1"/>
                </a:solidFill>
                <a:effectLst/>
                <a:latin typeface="+mn-lt"/>
                <a:ea typeface="+mn-ea"/>
                <a:cs typeface="+mn-cs"/>
              </a:rPr>
              <a:t> of the ARD </a:t>
            </a:r>
            <a:r>
              <a:rPr lang="en-US" sz="1200" kern="1200" dirty="0" err="1" smtClean="0">
                <a:solidFill>
                  <a:schemeClr val="tx1"/>
                </a:solidFill>
                <a:effectLst/>
                <a:latin typeface="+mn-lt"/>
                <a:ea typeface="+mn-ea"/>
                <a:cs typeface="+mn-cs"/>
              </a:rPr>
              <a:t>Tagesschau</a:t>
            </a:r>
            <a:r>
              <a:rPr lang="en-US" sz="1200" kern="1200" dirty="0" smtClean="0">
                <a:solidFill>
                  <a:schemeClr val="tx1"/>
                </a:solidFill>
                <a:effectLst/>
                <a:latin typeface="+mn-lt"/>
                <a:ea typeface="+mn-ea"/>
                <a:cs typeface="+mn-cs"/>
              </a:rPr>
              <a:t>, was very rarely used at the time and had only a limited distribution. In Germany, Die Tageszeitung published a first report on 27 August. According to the reports, both her parents and her teachers criticized her strike, but did not stop it.</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European </a:t>
            </a:r>
            <a:r>
              <a:rPr lang="en-US" sz="1200" kern="1200" dirty="0" err="1" smtClean="0">
                <a:solidFill>
                  <a:schemeClr val="tx1"/>
                </a:solidFill>
                <a:effectLst/>
                <a:latin typeface="+mn-lt"/>
                <a:ea typeface="+mn-ea"/>
                <a:cs typeface="+mn-cs"/>
              </a:rPr>
              <a:t>Parlament</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https://de.m.wikipedia.org/wiki/Datei:Greta_Thunberg_urges_MEPs_to_show_climate_leadership_(49618310531).jpg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07.07.2020]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Wikipedia [https://de.wikipedia.org/wiki/Greta_Thunberg; Last time accessed: 07.07.2020]</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13</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kern="1200" dirty="0" smtClean="0">
                <a:solidFill>
                  <a:schemeClr val="tx1"/>
                </a:solidFill>
                <a:effectLst/>
                <a:latin typeface="+mn-lt"/>
                <a:ea typeface="+mn-ea"/>
                <a:cs typeface="+mn-cs"/>
              </a:rPr>
              <a:t>Smog </a:t>
            </a:r>
            <a:r>
              <a:rPr lang="de-DE" sz="1200" i="1" kern="1200" dirty="0" err="1" smtClean="0">
                <a:solidFill>
                  <a:schemeClr val="tx1"/>
                </a:solidFill>
                <a:effectLst/>
                <a:latin typeface="+mn-lt"/>
                <a:ea typeface="+mn-ea"/>
                <a:cs typeface="+mn-cs"/>
              </a:rPr>
              <a:t>above</a:t>
            </a:r>
            <a:r>
              <a:rPr lang="de-DE" sz="1200" i="1" kern="1200" dirty="0" smtClean="0">
                <a:solidFill>
                  <a:schemeClr val="tx1"/>
                </a:solidFill>
                <a:effectLst/>
                <a:latin typeface="+mn-lt"/>
                <a:ea typeface="+mn-ea"/>
                <a:cs typeface="+mn-cs"/>
              </a:rPr>
              <a:t> Almaty, </a:t>
            </a:r>
            <a:r>
              <a:rPr lang="de-DE" sz="1200" i="1" kern="1200" dirty="0" err="1" smtClean="0">
                <a:solidFill>
                  <a:schemeClr val="tx1"/>
                </a:solidFill>
                <a:effectLst/>
                <a:latin typeface="+mn-lt"/>
                <a:ea typeface="+mn-ea"/>
                <a:cs typeface="+mn-cs"/>
              </a:rPr>
              <a:t>Kazakhstan</a:t>
            </a:r>
            <a:endParaRPr lang="de-DE" sz="1200" i="1" kern="1200" dirty="0" smtClean="0">
              <a:solidFill>
                <a:schemeClr val="tx1"/>
              </a:solidFill>
              <a:effectLst/>
              <a:latin typeface="+mn-lt"/>
              <a:ea typeface="+mn-ea"/>
              <a:cs typeface="+mn-cs"/>
            </a:endParaRP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is a close link between air pollution and climate change. The extraction and burning of fossil fuels, as the main source of CO2 emissions, not only fuels climate change, but also releases large amounts of air pollutants. Worse still, many air pollutants contribute to climate change because they influence the amount of solar radiation reflected or absorbed by the atmosphere, with some pollutants warming the earth while others have a cooling effect. These short-lived climate-forcing pollutants (SLCPs) include methane, soot, ground-level ozone and </a:t>
            </a:r>
            <a:r>
              <a:rPr lang="en-US" sz="1200" kern="1200" dirty="0" err="1" smtClean="0">
                <a:solidFill>
                  <a:schemeClr val="tx1"/>
                </a:solidFill>
                <a:effectLst/>
                <a:latin typeface="+mn-lt"/>
                <a:ea typeface="+mn-ea"/>
                <a:cs typeface="+mn-cs"/>
              </a:rPr>
              <a:t>sulphur</a:t>
            </a:r>
            <a:r>
              <a:rPr lang="en-US" sz="1200" kern="1200" dirty="0" smtClean="0">
                <a:solidFill>
                  <a:schemeClr val="tx1"/>
                </a:solidFill>
                <a:effectLst/>
                <a:latin typeface="+mn-lt"/>
                <a:ea typeface="+mn-ea"/>
                <a:cs typeface="+mn-cs"/>
              </a:rPr>
              <a:t> aerosols. They have a considerable impact on the climate: along with CO2, soot and methane are among the main causes of global warming.</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Igor </a:t>
            </a:r>
            <a:r>
              <a:rPr lang="en-US" sz="1200" kern="1200" dirty="0" err="1" smtClean="0">
                <a:solidFill>
                  <a:schemeClr val="tx1"/>
                </a:solidFill>
                <a:effectLst/>
                <a:latin typeface="+mn-lt"/>
                <a:ea typeface="+mn-ea"/>
                <a:cs typeface="+mn-cs"/>
              </a:rPr>
              <a:t>Jefimovs</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https://commons.wikimedia.org/wiki/File:Smog_over_Almaty.jpg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14.07.2020]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IASS </a:t>
            </a:r>
            <a:r>
              <a:rPr lang="en-US" sz="1200" kern="1200" dirty="0" err="1" smtClean="0">
                <a:solidFill>
                  <a:schemeClr val="tx1"/>
                </a:solidFill>
                <a:effectLst/>
                <a:latin typeface="+mn-lt"/>
                <a:ea typeface="+mn-ea"/>
                <a:cs typeface="+mn-cs"/>
              </a:rPr>
              <a:t>Potdsam</a:t>
            </a:r>
            <a:r>
              <a:rPr lang="en-US" sz="1200" kern="1200" dirty="0" smtClean="0">
                <a:solidFill>
                  <a:schemeClr val="tx1"/>
                </a:solidFill>
                <a:effectLst/>
                <a:latin typeface="+mn-lt"/>
                <a:ea typeface="+mn-ea"/>
                <a:cs typeface="+mn-cs"/>
              </a:rPr>
              <a:t> [https://www.iass-potsdam.de/de/ergebnisse/dossiers/luftverschmutzung-und-klimawandel; Last time accessed: 14.07.2020]</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14</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kern="1200" dirty="0" err="1" smtClean="0">
                <a:solidFill>
                  <a:schemeClr val="tx1"/>
                </a:solidFill>
                <a:effectLst/>
                <a:latin typeface="+mn-lt"/>
                <a:ea typeface="+mn-ea"/>
                <a:cs typeface="+mn-cs"/>
              </a:rPr>
              <a:t>Flood</a:t>
            </a:r>
            <a:r>
              <a:rPr lang="de-DE" sz="1200" i="1" kern="1200" dirty="0" smtClean="0">
                <a:solidFill>
                  <a:schemeClr val="tx1"/>
                </a:solidFill>
                <a:effectLst/>
                <a:latin typeface="+mn-lt"/>
                <a:ea typeface="+mn-ea"/>
                <a:cs typeface="+mn-cs"/>
              </a:rPr>
              <a:t> in Worms 2013, Germany</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Bavaria, Thuringia, Saxony, Saxony-Anhalt, Brandenburg, Mecklenburg-Western Pomerania, Lower Saxony and Schleswig-Holstein: since the end of May, the floodwater has been making its way through Germany: along the Danube, Saale, Elbe and other rivers. While the situation in southern Germany is slowly stabilizing in many places, the peak of the Elbe flood is still ahead for people in northern Germany. Currently, municipalities in Schleswig-Holstein and Lower Saxony are particularly affected (as of 12 June 2013). Experts attribute the increasing frequency of the "floods of the century" to extreme heavy rainfall. According to the German Weather Service (DWD), almost 23 trillion </a:t>
            </a:r>
            <a:r>
              <a:rPr lang="en-US" sz="1200" kern="1200" dirty="0" err="1" smtClean="0">
                <a:solidFill>
                  <a:schemeClr val="tx1"/>
                </a:solidFill>
                <a:effectLst/>
                <a:latin typeface="+mn-lt"/>
                <a:ea typeface="+mn-ea"/>
                <a:cs typeface="+mn-cs"/>
              </a:rPr>
              <a:t>litres</a:t>
            </a:r>
            <a:r>
              <a:rPr lang="en-US" sz="1200" kern="1200" dirty="0" smtClean="0">
                <a:solidFill>
                  <a:schemeClr val="tx1"/>
                </a:solidFill>
                <a:effectLst/>
                <a:latin typeface="+mn-lt"/>
                <a:ea typeface="+mn-ea"/>
                <a:cs typeface="+mn-cs"/>
              </a:rPr>
              <a:t> of rainwater fell on Germany in the unusually "wet" May to the beginning of June. The soil can hardly absorb these quantities. However, forced dyke construction, river straightening and soil sealing are also expected to contribute to aggravating the flood situation. This would channel the streams. On the one hand, this increases the flow velocity of the rivers.</a:t>
            </a:r>
          </a:p>
          <a:p>
            <a:endParaRPr lang="de-DE"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Picture: </a:t>
            </a:r>
            <a:r>
              <a:rPr lang="de-DE" sz="1200" kern="1200" dirty="0" err="1" smtClean="0">
                <a:solidFill>
                  <a:schemeClr val="tx1"/>
                </a:solidFill>
                <a:effectLst/>
                <a:latin typeface="+mn-lt"/>
                <a:ea typeface="+mn-ea"/>
                <a:cs typeface="+mn-cs"/>
              </a:rPr>
              <a:t>Jivee</a:t>
            </a:r>
            <a:r>
              <a:rPr lang="de-DE" sz="1200" kern="1200" dirty="0" smtClean="0">
                <a:solidFill>
                  <a:schemeClr val="tx1"/>
                </a:solidFill>
                <a:effectLst/>
                <a:latin typeface="+mn-lt"/>
                <a:ea typeface="+mn-ea"/>
                <a:cs typeface="+mn-cs"/>
              </a:rPr>
              <a:t> Blau [</a:t>
            </a:r>
            <a:r>
              <a:rPr lang="de-DE" sz="1200" u="sng" kern="1200" dirty="0" smtClean="0">
                <a:solidFill>
                  <a:schemeClr val="tx1"/>
                </a:solidFill>
                <a:effectLst/>
                <a:latin typeface="+mn-lt"/>
                <a:ea typeface="+mn-ea"/>
                <a:cs typeface="+mn-cs"/>
              </a:rPr>
              <a:t>https://commons.wikimedia.org/wiki/File:Worms-_Flo%C3%9Fhafenstra%C3%9Fe-_Bushaltestelle_Naturfreundehaus_(bei_Hochwasser_in_Mitteleuropa_2013)_3.6.2013.JPG</a:t>
            </a:r>
            <a:r>
              <a:rPr lang="de-DE" sz="1200" kern="1200" dirty="0" smtClean="0">
                <a:solidFill>
                  <a:schemeClr val="tx1"/>
                </a:solidFill>
                <a:effectLst/>
                <a:latin typeface="+mn-lt"/>
                <a:ea typeface="+mn-ea"/>
                <a:cs typeface="+mn-cs"/>
              </a:rPr>
              <a:t>; Letzter Aufruf: 14.07.2020]</a:t>
            </a:r>
            <a:br>
              <a:rPr lang="de-DE" sz="1200" kern="1200" dirty="0" smtClean="0">
                <a:solidFill>
                  <a:schemeClr val="tx1"/>
                </a:solidFill>
                <a:effectLst/>
                <a:latin typeface="+mn-lt"/>
                <a:ea typeface="+mn-ea"/>
                <a:cs typeface="+mn-cs"/>
              </a:rPr>
            </a:br>
            <a:r>
              <a:rPr lang="de-DE" sz="1200" kern="1200" dirty="0" smtClean="0">
                <a:solidFill>
                  <a:schemeClr val="tx1"/>
                </a:solidFill>
                <a:effectLst/>
                <a:latin typeface="+mn-lt"/>
                <a:ea typeface="+mn-ea"/>
                <a:cs typeface="+mn-cs"/>
              </a:rPr>
              <a:t>Text: Bundeszentrale für politische Bildung [https://www.bpb.de/politik/hintergrund-aktuell/163064/hochwasser-in-deutschland-12-06-2013; Last time </a:t>
            </a:r>
            <a:r>
              <a:rPr lang="de-DE" sz="1200" kern="1200" dirty="0" err="1" smtClean="0">
                <a:solidFill>
                  <a:schemeClr val="tx1"/>
                </a:solidFill>
                <a:effectLst/>
                <a:latin typeface="+mn-lt"/>
                <a:ea typeface="+mn-ea"/>
                <a:cs typeface="+mn-cs"/>
              </a:rPr>
              <a:t>accessed</a:t>
            </a:r>
            <a:r>
              <a:rPr lang="de-DE" sz="1200" kern="1200" dirty="0" smtClean="0">
                <a:solidFill>
                  <a:schemeClr val="tx1"/>
                </a:solidFill>
                <a:effectLst/>
                <a:latin typeface="+mn-lt"/>
                <a:ea typeface="+mn-ea"/>
                <a:cs typeface="+mn-cs"/>
              </a:rPr>
              <a:t>: 14.07.2020]</a:t>
            </a: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15</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Climate Change Conference (COP21) in Paris 2015</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United Nations Framework Convention on Climate Change, 21st Conference of the Parties (COP 21) was held in Paris (France) from 30 November to 12 December 2015 as the 21st UN Climate Change Conference and 11th Meeting of the Parties to the 1997 Kyoto Protocol (CMP 11). This conference was considered to be of central importance as it was intended to adopt a new international climate protection agreement to succeed the Kyoto Protocol. Originally, the conference was to be held only until 11 December; due to several controversial points, the conference leadership decided to extend the negotiations by one day. In the evening of 12 December, the Assembly adopted a climate agreement that provides for the limitation of global warming to well below 2 °C, preferably 1.5 °C compared to pre-industrial levels[5] and is called the Paris Convention.</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Arnaud BOUISSOU [</a:t>
            </a:r>
            <a:r>
              <a:rPr lang="en-US" sz="1200" u="sng" kern="1200" dirty="0" smtClean="0">
                <a:solidFill>
                  <a:schemeClr val="tx1"/>
                </a:solidFill>
                <a:effectLst/>
                <a:latin typeface="+mn-lt"/>
                <a:ea typeface="+mn-ea"/>
                <a:cs typeface="+mn-cs"/>
                <a:hlinkClick r:id="rId3"/>
              </a:rPr>
              <a:t>https://www.flickr.com/photos/cop21/23595388112</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14.07.2020]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Wikipedia [https://de.wikipedia.org/wiki/UN-Klimakonferenz_in_Paris_2015; Last time accessed: 14.07.2020]</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16</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Coal power in Germany and elsewhere</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Putting </a:t>
            </a:r>
            <a:r>
              <a:rPr lang="en-US" sz="1200" kern="1200" dirty="0" err="1" smtClean="0">
                <a:solidFill>
                  <a:schemeClr val="tx1"/>
                </a:solidFill>
                <a:effectLst/>
                <a:latin typeface="+mn-lt"/>
                <a:ea typeface="+mn-ea"/>
                <a:cs typeface="+mn-cs"/>
              </a:rPr>
              <a:t>Dattel</a:t>
            </a:r>
            <a:r>
              <a:rPr lang="en-US" sz="1200" kern="1200" dirty="0" smtClean="0">
                <a:solidFill>
                  <a:schemeClr val="tx1"/>
                </a:solidFill>
                <a:effectLst/>
                <a:latin typeface="+mn-lt"/>
                <a:ea typeface="+mn-ea"/>
                <a:cs typeface="+mn-cs"/>
              </a:rPr>
              <a:t> 4 on the grid even though we're out of coal? What about the construction of coal-fired power plants in other countries. If Germany pulls out, but uses its technology elsewhere in Europe or the world?</a:t>
            </a:r>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example, there is growing resistance to RWE. Europe's largest coal company and CO2 emitter is planning to extract 945 million </a:t>
            </a:r>
            <a:r>
              <a:rPr lang="en-US" sz="1200" kern="1200" dirty="0" err="1" smtClean="0">
                <a:solidFill>
                  <a:schemeClr val="tx1"/>
                </a:solidFill>
                <a:effectLst/>
                <a:latin typeface="+mn-lt"/>
                <a:ea typeface="+mn-ea"/>
                <a:cs typeface="+mn-cs"/>
              </a:rPr>
              <a:t>tonnes</a:t>
            </a:r>
            <a:r>
              <a:rPr lang="en-US" sz="1200" kern="1200" dirty="0" smtClean="0">
                <a:solidFill>
                  <a:schemeClr val="tx1"/>
                </a:solidFill>
                <a:effectLst/>
                <a:latin typeface="+mn-lt"/>
                <a:ea typeface="+mn-ea"/>
                <a:cs typeface="+mn-cs"/>
              </a:rPr>
              <a:t> of lignite from its opencast mines by 2038 - to make way for five more villages. This coal production and power generation will still release around 945 million </a:t>
            </a:r>
            <a:r>
              <a:rPr lang="en-US" sz="1200" kern="1200" dirty="0" err="1" smtClean="0">
                <a:solidFill>
                  <a:schemeClr val="tx1"/>
                </a:solidFill>
                <a:effectLst/>
                <a:latin typeface="+mn-lt"/>
                <a:ea typeface="+mn-ea"/>
                <a:cs typeface="+mn-cs"/>
              </a:rPr>
              <a:t>tonnes</a:t>
            </a:r>
            <a:r>
              <a:rPr lang="en-US" sz="1200" kern="1200" dirty="0" smtClean="0">
                <a:solidFill>
                  <a:schemeClr val="tx1"/>
                </a:solidFill>
                <a:effectLst/>
                <a:latin typeface="+mn-lt"/>
                <a:ea typeface="+mn-ea"/>
                <a:cs typeface="+mn-cs"/>
              </a:rPr>
              <a:t> of CO2 into the atmosphere. These plans are not compatible with the climate goals of Paris to limit the increase in global warming to around 1.75 degrees, concludes a recent report by the German Institute for Economic Research (DIW) on behalf of Greenpeace. The amount of lignite used to generate electricity in the power stations should not even be half as much and should not exceed 350 million </a:t>
            </a:r>
            <a:r>
              <a:rPr lang="en-US" sz="1200" kern="1200" dirty="0" err="1" smtClean="0">
                <a:solidFill>
                  <a:schemeClr val="tx1"/>
                </a:solidFill>
                <a:effectLst/>
                <a:latin typeface="+mn-lt"/>
                <a:ea typeface="+mn-ea"/>
                <a:cs typeface="+mn-cs"/>
              </a:rPr>
              <a:t>tonnes</a:t>
            </a:r>
            <a:r>
              <a:rPr lang="en-US" sz="1200" kern="1200" dirty="0" smtClean="0">
                <a:solidFill>
                  <a:schemeClr val="tx1"/>
                </a:solidFill>
                <a:effectLst/>
                <a:latin typeface="+mn-lt"/>
                <a:ea typeface="+mn-ea"/>
                <a:cs typeface="+mn-cs"/>
              </a:rPr>
              <a:t> (= 350 million </a:t>
            </a:r>
            <a:r>
              <a:rPr lang="en-US" sz="1200" kern="1200" dirty="0" err="1" smtClean="0">
                <a:solidFill>
                  <a:schemeClr val="tx1"/>
                </a:solidFill>
                <a:effectLst/>
                <a:latin typeface="+mn-lt"/>
                <a:ea typeface="+mn-ea"/>
                <a:cs typeface="+mn-cs"/>
              </a:rPr>
              <a:t>tonnes</a:t>
            </a:r>
            <a:r>
              <a:rPr lang="en-US" sz="1200" kern="1200" dirty="0" smtClean="0">
                <a:solidFill>
                  <a:schemeClr val="tx1"/>
                </a:solidFill>
                <a:effectLst/>
                <a:latin typeface="+mn-lt"/>
                <a:ea typeface="+mn-ea"/>
                <a:cs typeface="+mn-cs"/>
              </a:rPr>
              <a:t> of CO2). According to the German government's Council of Economic Experts, the total amount that Germany is likely to emit to meet the Paris climate target is a maximum of 6700 million </a:t>
            </a:r>
            <a:r>
              <a:rPr lang="en-US" sz="1200" kern="1200" dirty="0" err="1" smtClean="0">
                <a:solidFill>
                  <a:schemeClr val="tx1"/>
                </a:solidFill>
                <a:effectLst/>
                <a:latin typeface="+mn-lt"/>
                <a:ea typeface="+mn-ea"/>
                <a:cs typeface="+mn-cs"/>
              </a:rPr>
              <a:t>tonnes</a:t>
            </a:r>
            <a:r>
              <a:rPr lang="en-US" sz="1200" kern="1200" dirty="0" smtClean="0">
                <a:solidFill>
                  <a:schemeClr val="tx1"/>
                </a:solidFill>
                <a:effectLst/>
                <a:latin typeface="+mn-lt"/>
                <a:ea typeface="+mn-ea"/>
                <a:cs typeface="+mn-cs"/>
              </a:rPr>
              <a:t> of CO2.</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a:t>
            </a:r>
            <a:r>
              <a:rPr lang="en-US" sz="1200" kern="1200" dirty="0" err="1" smtClean="0">
                <a:solidFill>
                  <a:schemeClr val="tx1"/>
                </a:solidFill>
                <a:effectLst/>
                <a:latin typeface="+mn-lt"/>
                <a:ea typeface="+mn-ea"/>
                <a:cs typeface="+mn-cs"/>
              </a:rPr>
              <a:t>Vogone</a:t>
            </a:r>
            <a:r>
              <a:rPr lang="en-US" sz="1200" kern="1200" dirty="0" smtClean="0">
                <a:solidFill>
                  <a:schemeClr val="tx1"/>
                </a:solidFill>
                <a:effectLst/>
                <a:latin typeface="+mn-lt"/>
                <a:ea typeface="+mn-ea"/>
                <a:cs typeface="+mn-cs"/>
              </a:rPr>
              <a:t>, derivate work of Alchemist-</a:t>
            </a:r>
            <a:r>
              <a:rPr lang="en-US" sz="1200" kern="1200" dirty="0" err="1" smtClean="0">
                <a:solidFill>
                  <a:schemeClr val="tx1"/>
                </a:solidFill>
                <a:effectLst/>
                <a:latin typeface="+mn-lt"/>
                <a:ea typeface="+mn-ea"/>
                <a:cs typeface="+mn-cs"/>
              </a:rPr>
              <a:t>hp</a:t>
            </a:r>
            <a:r>
              <a:rPr lang="en-US" sz="1200" kern="1200" dirty="0" smtClean="0">
                <a:solidFill>
                  <a:schemeClr val="tx1"/>
                </a:solidFill>
                <a:effectLst/>
                <a:latin typeface="+mn-lt"/>
                <a:ea typeface="+mn-ea"/>
                <a:cs typeface="+mn-cs"/>
              </a:rPr>
              <a:t> [https://commons.wikimedia.org/wiki/File:Kohlekraftwerk_Niederau%C3%9Fem_edit.JPG;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14.07.2020]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Deutsche </a:t>
            </a:r>
            <a:r>
              <a:rPr lang="en-US" sz="1200" kern="1200" dirty="0" err="1" smtClean="0">
                <a:solidFill>
                  <a:schemeClr val="tx1"/>
                </a:solidFill>
                <a:effectLst/>
                <a:latin typeface="+mn-lt"/>
                <a:ea typeface="+mn-ea"/>
                <a:cs typeface="+mn-cs"/>
              </a:rPr>
              <a:t>Welle</a:t>
            </a:r>
            <a:r>
              <a:rPr lang="en-US" sz="1200" kern="1200" dirty="0" smtClean="0">
                <a:solidFill>
                  <a:schemeClr val="tx1"/>
                </a:solidFill>
                <a:effectLst/>
                <a:latin typeface="+mn-lt"/>
                <a:ea typeface="+mn-ea"/>
                <a:cs typeface="+mn-cs"/>
              </a:rPr>
              <a:t> [https://www.dw.com/de/widerstand-gegen-kohle-worum-geht-es-bei-den-protesten-rwe-nrw-kohleausstieg-armin-laschet-d%C3%B6rfer/a-53510623; Last time accessed: 14.07.2020]</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17</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Water scarcity in South East Asia</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reason for the drought is strong El Niño impacts and rising temperatures as a result of climate change," said Tara </a:t>
            </a:r>
            <a:r>
              <a:rPr lang="en-US" sz="1200" kern="1200" dirty="0" err="1" smtClean="0">
                <a:solidFill>
                  <a:schemeClr val="tx1"/>
                </a:solidFill>
                <a:effectLst/>
                <a:latin typeface="+mn-lt"/>
                <a:ea typeface="+mn-ea"/>
                <a:cs typeface="+mn-cs"/>
              </a:rPr>
              <a:t>Buakamsri</a:t>
            </a:r>
            <a:r>
              <a:rPr lang="en-US" sz="1200" kern="1200" dirty="0" smtClean="0">
                <a:solidFill>
                  <a:schemeClr val="tx1"/>
                </a:solidFill>
                <a:effectLst/>
                <a:latin typeface="+mn-lt"/>
                <a:ea typeface="+mn-ea"/>
                <a:cs typeface="+mn-cs"/>
              </a:rPr>
              <a:t>, Thailand director of Greenpeace. "Even in the last rainy season, rainfall was unevenly distributed." El Niño is a weather phenomenon that occurs every few years. It warms the Pacific Ocean. This has consequences for the world's climate, with greater droughts than usual in some regions and worse flooding in others. "You must always remember that in such situations, the poorest of the poor are the worst affected," said Tara </a:t>
            </a:r>
            <a:r>
              <a:rPr lang="en-US" sz="1200" kern="1200" dirty="0" err="1" smtClean="0">
                <a:solidFill>
                  <a:schemeClr val="tx1"/>
                </a:solidFill>
                <a:effectLst/>
                <a:latin typeface="+mn-lt"/>
                <a:ea typeface="+mn-ea"/>
                <a:cs typeface="+mn-cs"/>
              </a:rPr>
              <a:t>Buakamsri</a:t>
            </a:r>
            <a:r>
              <a:rPr lang="en-US" sz="1200" kern="1200" dirty="0" smtClean="0">
                <a:solidFill>
                  <a:schemeClr val="tx1"/>
                </a:solidFill>
                <a:effectLst/>
                <a:latin typeface="+mn-lt"/>
                <a:ea typeface="+mn-ea"/>
                <a:cs typeface="+mn-cs"/>
              </a:rPr>
              <a:t>. Countries need to improve their infrastructure so that water resources are not overused. The weather phenomenon "El Nino" occurs irregularly, but on average about every four years. The water in the Pacific Ocean near the equator and the air in the atmosphere above warms up. This leads to altered currents in the water and air layers. </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CSIRO [https://commons.wikimedia.org/wiki/File:CSIRO_ScienceImage_429_Drought_Effected_Landscape.jpg;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14.07.2020]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a:t>
            </a:r>
            <a:r>
              <a:rPr lang="en-US" sz="1200" kern="1200" dirty="0" err="1" smtClean="0">
                <a:solidFill>
                  <a:schemeClr val="tx1"/>
                </a:solidFill>
                <a:effectLst/>
                <a:latin typeface="+mn-lt"/>
                <a:ea typeface="+mn-ea"/>
                <a:cs typeface="+mn-cs"/>
              </a:rPr>
              <a:t>Handelsblatt</a:t>
            </a:r>
            <a:r>
              <a:rPr lang="en-US" sz="1200" kern="1200" dirty="0" smtClean="0">
                <a:solidFill>
                  <a:schemeClr val="tx1"/>
                </a:solidFill>
                <a:effectLst/>
                <a:latin typeface="+mn-lt"/>
                <a:ea typeface="+mn-ea"/>
                <a:cs typeface="+mn-cs"/>
              </a:rPr>
              <a:t> [</a:t>
            </a:r>
            <a:r>
              <a:rPr lang="en-US" sz="1200" i="1" u="sng" kern="1200" dirty="0" smtClean="0">
                <a:solidFill>
                  <a:schemeClr val="tx1"/>
                </a:solidFill>
                <a:effectLst/>
                <a:latin typeface="+mn-lt"/>
                <a:ea typeface="+mn-ea"/>
                <a:cs typeface="+mn-cs"/>
                <a:hlinkClick r:id="rId3"/>
              </a:rPr>
              <a:t>https://www.handelsblatt.com/technik/energie-umwelt/extreme-duerre-el-nino-trocknet-asien-aus/13366276-all.html</a:t>
            </a:r>
            <a:r>
              <a:rPr lang="en-US" sz="1200" kern="1200" dirty="0" smtClean="0">
                <a:solidFill>
                  <a:schemeClr val="tx1"/>
                </a:solidFill>
                <a:effectLst/>
                <a:latin typeface="+mn-lt"/>
                <a:ea typeface="+mn-ea"/>
                <a:cs typeface="+mn-cs"/>
              </a:rPr>
              <a:t>; Last time accessed: 14.07.2020]</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18</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1" kern="1200" dirty="0" err="1" smtClean="0">
                <a:solidFill>
                  <a:schemeClr val="tx1"/>
                </a:solidFill>
                <a:effectLst/>
                <a:latin typeface="+mn-lt"/>
                <a:ea typeface="+mn-ea"/>
                <a:cs typeface="+mn-cs"/>
              </a:rPr>
              <a:t>Bangladesh</a:t>
            </a:r>
            <a:r>
              <a:rPr lang="de-DE" sz="1200" b="0" i="1" kern="1200" dirty="0" smtClean="0">
                <a:solidFill>
                  <a:schemeClr val="tx1"/>
                </a:solidFill>
                <a:effectLst/>
                <a:latin typeface="+mn-lt"/>
                <a:ea typeface="+mn-ea"/>
                <a:cs typeface="+mn-cs"/>
              </a:rPr>
              <a:t> Youth Movement for </a:t>
            </a:r>
            <a:r>
              <a:rPr lang="de-DE" sz="1200" b="0" i="1" kern="1200" dirty="0" err="1" smtClean="0">
                <a:solidFill>
                  <a:schemeClr val="tx1"/>
                </a:solidFill>
                <a:effectLst/>
                <a:latin typeface="+mn-lt"/>
                <a:ea typeface="+mn-ea"/>
                <a:cs typeface="+mn-cs"/>
              </a:rPr>
              <a:t>Climate</a:t>
            </a:r>
            <a:endParaRPr lang="de-DE" sz="1200" b="0" i="1" kern="1200" dirty="0" smtClean="0">
              <a:solidFill>
                <a:schemeClr val="tx1"/>
              </a:solidFill>
              <a:effectLst/>
              <a:latin typeface="+mn-lt"/>
              <a:ea typeface="+mn-ea"/>
              <a:cs typeface="+mn-cs"/>
            </a:endParaRPr>
          </a:p>
          <a:p>
            <a:endParaRPr lang="de-DE" dirty="0" smtClean="0"/>
          </a:p>
          <a:p>
            <a:r>
              <a:rPr lang="en-US" sz="1200" kern="1200" dirty="0" smtClean="0">
                <a:solidFill>
                  <a:schemeClr val="tx1"/>
                </a:solidFill>
                <a:effectLst/>
                <a:latin typeface="+mn-lt"/>
                <a:ea typeface="+mn-ea"/>
                <a:cs typeface="+mn-cs"/>
              </a:rPr>
              <a:t>One poster says "We will no longer be victims of climate change" and the other "We are not drowning, we are fighting. We will not give up." In the discussion about "victims" of climate change, we should not forget that people are not objects anywhere in the world. We all act; we all have power and opportunities to act. This discussion is not about looking down on the "victims" and smiling pityingly at them, but about working together with them to bring about sustainable change. The young people holding up these posters belong to the Bangladesh Youth </a:t>
            </a:r>
            <a:r>
              <a:rPr lang="en-US" sz="1200" kern="1200" dirty="0" err="1" smtClean="0">
                <a:solidFill>
                  <a:schemeClr val="tx1"/>
                </a:solidFill>
                <a:effectLst/>
                <a:latin typeface="+mn-lt"/>
                <a:ea typeface="+mn-ea"/>
                <a:cs typeface="+mn-cs"/>
              </a:rPr>
              <a:t>Movemnt</a:t>
            </a:r>
            <a:r>
              <a:rPr lang="en-US" sz="1200" kern="1200" dirty="0" smtClean="0">
                <a:solidFill>
                  <a:schemeClr val="tx1"/>
                </a:solidFill>
                <a:effectLst/>
                <a:latin typeface="+mn-lt"/>
                <a:ea typeface="+mn-ea"/>
                <a:cs typeface="+mn-cs"/>
              </a:rPr>
              <a:t> for Climate", founded by </a:t>
            </a:r>
            <a:r>
              <a:rPr lang="en-US" sz="1200" kern="1200" dirty="0" err="1" smtClean="0">
                <a:solidFill>
                  <a:schemeClr val="tx1"/>
                </a:solidFill>
                <a:effectLst/>
                <a:latin typeface="+mn-lt"/>
                <a:ea typeface="+mn-ea"/>
                <a:cs typeface="+mn-cs"/>
              </a:rPr>
              <a:t>Razwan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Nabin</a:t>
            </a:r>
            <a:r>
              <a:rPr lang="en-US" sz="1200" kern="1200" dirty="0" smtClean="0">
                <a:solidFill>
                  <a:schemeClr val="tx1"/>
                </a:solidFill>
                <a:effectLst/>
                <a:latin typeface="+mn-lt"/>
                <a:ea typeface="+mn-ea"/>
                <a:cs typeface="+mn-cs"/>
              </a:rPr>
              <a:t>, one of the most important Bangladeshi youth climate activists. He focuses on bringing the voice of the youth into decision-making processes. To do so, he founded the largest youth climate movement in Bangladesh: "Bangladesh Youth Movement for Climate (BYMC)" - a voluntary youth network to raise awareness and implement measures to combat the effects of climate change.</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BYMC [https://www.facebook.com/BDYOMOC; Last time accessed: 14.07.2020]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NETZ [</a:t>
            </a:r>
            <a:r>
              <a:rPr lang="en-US" sz="1200" u="sng" kern="1200" dirty="0" smtClean="0">
                <a:solidFill>
                  <a:schemeClr val="tx1"/>
                </a:solidFill>
                <a:effectLst/>
                <a:latin typeface="+mn-lt"/>
                <a:ea typeface="+mn-ea"/>
                <a:cs typeface="+mn-cs"/>
                <a:hlinkClick r:id="rId3"/>
              </a:rPr>
              <a:t>www.bangladesch.org/bildungsheft</a:t>
            </a:r>
            <a:r>
              <a:rPr lang="en-US" sz="1200" kern="1200" dirty="0" smtClean="0">
                <a:solidFill>
                  <a:schemeClr val="tx1"/>
                </a:solidFill>
                <a:effectLst/>
                <a:latin typeface="+mn-lt"/>
                <a:ea typeface="+mn-ea"/>
                <a:cs typeface="+mn-cs"/>
              </a:rPr>
              <a:t>; Last time accessed: 14.07.2020]</a:t>
            </a:r>
            <a:endParaRPr lang="de-DE" sz="1200" kern="1200" dirty="0" smtClean="0">
              <a:solidFill>
                <a:schemeClr val="tx1"/>
              </a:solidFill>
              <a:effectLst/>
              <a:latin typeface="+mn-lt"/>
              <a:ea typeface="+mn-ea"/>
              <a:cs typeface="+mn-cs"/>
            </a:endParaRPr>
          </a:p>
          <a:p>
            <a:endParaRPr lang="de-DE" dirty="0" smtClean="0"/>
          </a:p>
        </p:txBody>
      </p:sp>
      <p:sp>
        <p:nvSpPr>
          <p:cNvPr id="4" name="Foliennummernplatzhalter 3"/>
          <p:cNvSpPr>
            <a:spLocks noGrp="1"/>
          </p:cNvSpPr>
          <p:nvPr>
            <p:ph type="sldNum" sz="quarter" idx="10"/>
          </p:nvPr>
        </p:nvSpPr>
        <p:spPr/>
        <p:txBody>
          <a:bodyPr/>
          <a:lstStyle/>
          <a:p>
            <a:fld id="{DE44C7D8-C0FE-4852-9BBD-AB7E4E046175}" type="slidenum">
              <a:rPr lang="de-DE" smtClean="0"/>
              <a:t>19</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i="1" kern="1200" dirty="0" smtClean="0">
                <a:solidFill>
                  <a:schemeClr val="tx1"/>
                </a:solidFill>
                <a:effectLst/>
                <a:latin typeface="+mn-lt"/>
                <a:ea typeface="+mn-ea"/>
                <a:cs typeface="+mn-cs"/>
              </a:rPr>
              <a:t>Lago </a:t>
            </a:r>
            <a:r>
              <a:rPr lang="de-DE" sz="1200" i="1" kern="1200" dirty="0" err="1" smtClean="0">
                <a:solidFill>
                  <a:schemeClr val="tx1"/>
                </a:solidFill>
                <a:effectLst/>
                <a:latin typeface="+mn-lt"/>
                <a:ea typeface="+mn-ea"/>
                <a:cs typeface="+mn-cs"/>
              </a:rPr>
              <a:t>Poopó</a:t>
            </a:r>
            <a:r>
              <a:rPr lang="de-DE" sz="1200" i="1" kern="1200" baseline="0" dirty="0" smtClean="0">
                <a:solidFill>
                  <a:schemeClr val="tx1"/>
                </a:solidFill>
                <a:effectLst/>
                <a:latin typeface="+mn-lt"/>
                <a:ea typeface="+mn-ea"/>
                <a:cs typeface="+mn-cs"/>
              </a:rPr>
              <a:t> 1991</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Bolivia's second largest lake has dried up. Once it covered 3000 square </a:t>
            </a:r>
            <a:r>
              <a:rPr lang="en-US" sz="1200" kern="1200" dirty="0" err="1" smtClean="0">
                <a:solidFill>
                  <a:schemeClr val="tx1"/>
                </a:solidFill>
                <a:effectLst/>
                <a:latin typeface="+mn-lt"/>
                <a:ea typeface="+mn-ea"/>
                <a:cs typeface="+mn-cs"/>
              </a:rPr>
              <a:t>kilometres</a:t>
            </a:r>
            <a:r>
              <a:rPr lang="en-US" sz="1200" kern="1200" dirty="0" smtClean="0">
                <a:solidFill>
                  <a:schemeClr val="tx1"/>
                </a:solidFill>
                <a:effectLst/>
                <a:latin typeface="+mn-lt"/>
                <a:ea typeface="+mn-ea"/>
                <a:cs typeface="+mn-cs"/>
              </a:rPr>
              <a:t> - now there is almost nothing left: the formerly second largest lake of Bolivia, Lago </a:t>
            </a:r>
            <a:r>
              <a:rPr lang="en-US" sz="1200" kern="1200" dirty="0" err="1" smtClean="0">
                <a:solidFill>
                  <a:schemeClr val="tx1"/>
                </a:solidFill>
                <a:effectLst/>
                <a:latin typeface="+mn-lt"/>
                <a:ea typeface="+mn-ea"/>
                <a:cs typeface="+mn-cs"/>
              </a:rPr>
              <a:t>Poopó</a:t>
            </a:r>
            <a:r>
              <a:rPr lang="en-US" sz="1200" kern="1200" dirty="0" smtClean="0">
                <a:solidFill>
                  <a:schemeClr val="tx1"/>
                </a:solidFill>
                <a:effectLst/>
                <a:latin typeface="+mn-lt"/>
                <a:ea typeface="+mn-ea"/>
                <a:cs typeface="+mn-cs"/>
              </a:rPr>
              <a:t>, has dried up. The main reason seems to be the water withdrawal from the inflow. Farmers, among others, withdraw large amounts of water from the Rio </a:t>
            </a:r>
            <a:r>
              <a:rPr lang="en-US" sz="1200" kern="1200" dirty="0" err="1" smtClean="0">
                <a:solidFill>
                  <a:schemeClr val="tx1"/>
                </a:solidFill>
                <a:effectLst/>
                <a:latin typeface="+mn-lt"/>
                <a:ea typeface="+mn-ea"/>
                <a:cs typeface="+mn-cs"/>
              </a:rPr>
              <a:t>Desaguadero</a:t>
            </a:r>
            <a:r>
              <a:rPr lang="en-US" sz="1200" kern="1200" dirty="0" smtClean="0">
                <a:solidFill>
                  <a:schemeClr val="tx1"/>
                </a:solidFill>
                <a:effectLst/>
                <a:latin typeface="+mn-lt"/>
                <a:ea typeface="+mn-ea"/>
                <a:cs typeface="+mn-cs"/>
              </a:rPr>
              <a:t> via self-built channels. Less and less rain is falling, they report. The temperature around the lake in southwestern Bolivia, at an altitude of 3700 meters, has risen by 1.8 degrees since 1982. The amount of precipitation has been drastically reduced. There used to be thousands of flamingos in the lake. </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NASA Johnson Space Center [https://commons.wikimedia.org/wiki/File:Poopo_1991.jpg;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07.07.2020]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Spiegel </a:t>
            </a:r>
            <a:r>
              <a:rPr lang="en-US" sz="1200" kern="1200" dirty="0" err="1" smtClean="0">
                <a:solidFill>
                  <a:schemeClr val="tx1"/>
                </a:solidFill>
                <a:effectLst/>
                <a:latin typeface="+mn-lt"/>
                <a:ea typeface="+mn-ea"/>
                <a:cs typeface="+mn-cs"/>
              </a:rPr>
              <a:t>Wissenschaft</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3"/>
              </a:rPr>
              <a:t>https://www.spiegel.de/wissenschaft/natur/lago-poopo-see-in-bolivien-ausgetrocknet-a-1076378.html</a:t>
            </a:r>
            <a:r>
              <a:rPr lang="en-US" sz="1200" kern="1200" dirty="0" smtClean="0">
                <a:solidFill>
                  <a:schemeClr val="tx1"/>
                </a:solidFill>
                <a:effectLst/>
                <a:latin typeface="+mn-lt"/>
                <a:ea typeface="+mn-ea"/>
                <a:cs typeface="+mn-cs"/>
              </a:rPr>
              <a:t>; 09.02.2016, last time accessed: 07.07.2020]</a:t>
            </a:r>
            <a:endParaRPr lang="de-D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endParaRPr lang="de-DE" sz="1200" kern="1200" dirty="0" smtClean="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t>2</a:t>
            </a:fld>
            <a:endParaRPr lang="de-DE"/>
          </a:p>
        </p:txBody>
      </p:sp>
    </p:spTree>
    <p:extLst>
      <p:ext uri="{BB962C8B-B14F-4D97-AF65-F5344CB8AC3E}">
        <p14:creationId xmlns:p14="http://schemas.microsoft.com/office/powerpoint/2010/main" val="1971468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DE44C7D8-C0FE-4852-9BBD-AB7E4E046175}" type="slidenum">
              <a:rPr lang="de-DE" smtClean="0"/>
              <a:t>20</a:t>
            </a:fld>
            <a:endParaRPr lang="de-DE"/>
          </a:p>
        </p:txBody>
      </p:sp>
    </p:spTree>
    <p:extLst>
      <p:ext uri="{BB962C8B-B14F-4D97-AF65-F5344CB8AC3E}">
        <p14:creationId xmlns:p14="http://schemas.microsoft.com/office/powerpoint/2010/main" val="1948596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i="1" kern="1200" dirty="0" smtClean="0">
                <a:solidFill>
                  <a:schemeClr val="tx1"/>
                </a:solidFill>
                <a:effectLst/>
                <a:latin typeface="+mn-lt"/>
                <a:ea typeface="+mn-ea"/>
                <a:cs typeface="+mn-cs"/>
              </a:rPr>
              <a:t>Lago </a:t>
            </a:r>
            <a:r>
              <a:rPr lang="de-DE" sz="1200" i="1" kern="1200" dirty="0" err="1" smtClean="0">
                <a:solidFill>
                  <a:schemeClr val="tx1"/>
                </a:solidFill>
                <a:effectLst/>
                <a:latin typeface="+mn-lt"/>
                <a:ea typeface="+mn-ea"/>
                <a:cs typeface="+mn-cs"/>
              </a:rPr>
              <a:t>Poopó</a:t>
            </a:r>
            <a:r>
              <a:rPr lang="de-DE" sz="1200" i="1" kern="1200" baseline="0" dirty="0" smtClean="0">
                <a:solidFill>
                  <a:schemeClr val="tx1"/>
                </a:solidFill>
                <a:effectLst/>
                <a:latin typeface="+mn-lt"/>
                <a:ea typeface="+mn-ea"/>
                <a:cs typeface="+mn-cs"/>
              </a:rPr>
              <a:t> 1998</a:t>
            </a: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b="1" i="1"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Bolivia's second largest lake has dried up. Once it covered 3000 square </a:t>
            </a:r>
            <a:r>
              <a:rPr lang="en-US" sz="1200" kern="1200" dirty="0" err="1" smtClean="0">
                <a:solidFill>
                  <a:schemeClr val="tx1"/>
                </a:solidFill>
                <a:effectLst/>
                <a:latin typeface="+mn-lt"/>
                <a:ea typeface="+mn-ea"/>
                <a:cs typeface="+mn-cs"/>
              </a:rPr>
              <a:t>kilometres</a:t>
            </a:r>
            <a:r>
              <a:rPr lang="en-US" sz="1200" kern="1200" dirty="0" smtClean="0">
                <a:solidFill>
                  <a:schemeClr val="tx1"/>
                </a:solidFill>
                <a:effectLst/>
                <a:latin typeface="+mn-lt"/>
                <a:ea typeface="+mn-ea"/>
                <a:cs typeface="+mn-cs"/>
              </a:rPr>
              <a:t> - now there is almost nothing left: the formerly second largest lake of Bolivia, Lago </a:t>
            </a:r>
            <a:r>
              <a:rPr lang="en-US" sz="1200" kern="1200" dirty="0" err="1" smtClean="0">
                <a:solidFill>
                  <a:schemeClr val="tx1"/>
                </a:solidFill>
                <a:effectLst/>
                <a:latin typeface="+mn-lt"/>
                <a:ea typeface="+mn-ea"/>
                <a:cs typeface="+mn-cs"/>
              </a:rPr>
              <a:t>Poopó</a:t>
            </a:r>
            <a:r>
              <a:rPr lang="en-US" sz="1200" kern="1200" dirty="0" smtClean="0">
                <a:solidFill>
                  <a:schemeClr val="tx1"/>
                </a:solidFill>
                <a:effectLst/>
                <a:latin typeface="+mn-lt"/>
                <a:ea typeface="+mn-ea"/>
                <a:cs typeface="+mn-cs"/>
              </a:rPr>
              <a:t>, has dried up. The main reason seems to be the water withdrawal from the inflow. Farmers, among others, withdraw large amounts of water from the Rio </a:t>
            </a:r>
            <a:r>
              <a:rPr lang="en-US" sz="1200" kern="1200" dirty="0" err="1" smtClean="0">
                <a:solidFill>
                  <a:schemeClr val="tx1"/>
                </a:solidFill>
                <a:effectLst/>
                <a:latin typeface="+mn-lt"/>
                <a:ea typeface="+mn-ea"/>
                <a:cs typeface="+mn-cs"/>
              </a:rPr>
              <a:t>Desaguadero</a:t>
            </a:r>
            <a:r>
              <a:rPr lang="en-US" sz="1200" kern="1200" dirty="0" smtClean="0">
                <a:solidFill>
                  <a:schemeClr val="tx1"/>
                </a:solidFill>
                <a:effectLst/>
                <a:latin typeface="+mn-lt"/>
                <a:ea typeface="+mn-ea"/>
                <a:cs typeface="+mn-cs"/>
              </a:rPr>
              <a:t> via self-built channels. Less and less rain is falling, they report. The temperature around the lake in southwestern Bolivia, at an altitude of 3700 meters, has risen by 1.8 degrees since 1982. The amount of precipitation has been drastically reduced. There used to be thousands of flamingos in the lake. Many people who have lived at this lake go away. Their livelihood disappeared with the lake. Now about 350 families still live at the </a:t>
            </a:r>
            <a:r>
              <a:rPr lang="en-US" sz="1200" kern="1200" dirty="0" err="1" smtClean="0">
                <a:solidFill>
                  <a:schemeClr val="tx1"/>
                </a:solidFill>
                <a:effectLst/>
                <a:latin typeface="+mn-lt"/>
                <a:ea typeface="+mn-ea"/>
                <a:cs typeface="+mn-cs"/>
              </a:rPr>
              <a:t>Poopó</a:t>
            </a:r>
            <a:r>
              <a:rPr lang="en-US" sz="1200" kern="1200" dirty="0" smtClean="0">
                <a:solidFill>
                  <a:schemeClr val="tx1"/>
                </a:solidFill>
                <a:effectLst/>
                <a:latin typeface="+mn-lt"/>
                <a:ea typeface="+mn-ea"/>
                <a:cs typeface="+mn-cs"/>
              </a:rPr>
              <a:t>. A few years ago they could still fish and irrigate the grain fields (quinoa) here, today they fight daily for survival. The community of the </a:t>
            </a:r>
            <a:r>
              <a:rPr lang="en-US" sz="1200" kern="1200" dirty="0" err="1" smtClean="0">
                <a:solidFill>
                  <a:schemeClr val="tx1"/>
                </a:solidFill>
                <a:effectLst/>
                <a:latin typeface="+mn-lt"/>
                <a:ea typeface="+mn-ea"/>
                <a:cs typeface="+mn-cs"/>
              </a:rPr>
              <a:t>Urus</a:t>
            </a:r>
            <a:r>
              <a:rPr lang="en-US" sz="1200" kern="1200" dirty="0" smtClean="0">
                <a:solidFill>
                  <a:schemeClr val="tx1"/>
                </a:solidFill>
                <a:effectLst/>
                <a:latin typeface="+mn-lt"/>
                <a:ea typeface="+mn-ea"/>
                <a:cs typeface="+mn-cs"/>
              </a:rPr>
              <a:t>, in which about 90 families live, still has a well and is supported by the state with rice and potatoes - but they too will have to leave their homes in search of a new livelihood. </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NASA Johnson Space Center [https://commons.wikimedia.org/wiki/File:Poopo_1991.jpg;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07.07.2020]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Spiegel </a:t>
            </a:r>
            <a:r>
              <a:rPr lang="en-US" sz="1200" kern="1200" dirty="0" err="1" smtClean="0">
                <a:solidFill>
                  <a:schemeClr val="tx1"/>
                </a:solidFill>
                <a:effectLst/>
                <a:latin typeface="+mn-lt"/>
                <a:ea typeface="+mn-ea"/>
                <a:cs typeface="+mn-cs"/>
              </a:rPr>
              <a:t>Wissenschaft</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3"/>
              </a:rPr>
              <a:t>https://www.spiegel.de/wissenschaft/natur/lago-poopo-see-in-bolivien-ausgetrocknet-a-1076378.html</a:t>
            </a:r>
            <a:r>
              <a:rPr lang="en-US" sz="1200" kern="1200" dirty="0" smtClean="0">
                <a:solidFill>
                  <a:schemeClr val="tx1"/>
                </a:solidFill>
                <a:effectLst/>
                <a:latin typeface="+mn-lt"/>
                <a:ea typeface="+mn-ea"/>
                <a:cs typeface="+mn-cs"/>
              </a:rPr>
              <a:t>; 09.02.2016, last time accessed: 07.07.2020]</a:t>
            </a:r>
          </a:p>
          <a:p>
            <a:pPr marL="0" marR="0" indent="0" algn="l" defTabSz="914400" rtl="0" eaLnBrk="1" fontAlgn="auto" latinLnBrk="0" hangingPunct="1">
              <a:lnSpc>
                <a:spcPct val="100000"/>
              </a:lnSpc>
              <a:spcBef>
                <a:spcPts val="0"/>
              </a:spcBef>
              <a:spcAft>
                <a:spcPts val="0"/>
              </a:spcAft>
              <a:buClrTx/>
              <a:buSzTx/>
              <a:buFontTx/>
              <a:buNone/>
              <a:tabLst/>
              <a:defRPr/>
            </a:pPr>
            <a:r>
              <a:rPr lang="de-DE" sz="1000" i="0" u="none" kern="1200" baseline="0" dirty="0" err="1" smtClean="0">
                <a:solidFill>
                  <a:schemeClr val="tx1"/>
                </a:solidFill>
                <a:effectLst/>
                <a:latin typeface="+mn-lt"/>
                <a:ea typeface="+mn-ea"/>
                <a:cs typeface="+mn-cs"/>
              </a:rPr>
              <a:t>And</a:t>
            </a:r>
            <a:r>
              <a:rPr lang="de-DE" sz="1000" i="0" u="none" kern="1200" baseline="0" smtClean="0">
                <a:solidFill>
                  <a:schemeClr val="tx1"/>
                </a:solidFill>
                <a:effectLst/>
                <a:latin typeface="+mn-lt"/>
                <a:ea typeface="+mn-ea"/>
                <a:cs typeface="+mn-cs"/>
              </a:rPr>
              <a:t> Deutsche </a:t>
            </a:r>
            <a:r>
              <a:rPr lang="de-DE" sz="1000" i="0" u="none" kern="1200" baseline="0" dirty="0" smtClean="0">
                <a:solidFill>
                  <a:schemeClr val="tx1"/>
                </a:solidFill>
                <a:effectLst/>
                <a:latin typeface="+mn-lt"/>
                <a:ea typeface="+mn-ea"/>
                <a:cs typeface="+mn-cs"/>
              </a:rPr>
              <a:t>Welle [</a:t>
            </a:r>
            <a:r>
              <a:rPr lang="de-DE" sz="1200" kern="1200" dirty="0" smtClean="0">
                <a:solidFill>
                  <a:schemeClr val="tx1"/>
                </a:solidFill>
                <a:effectLst/>
                <a:latin typeface="+mn-lt"/>
                <a:ea typeface="+mn-ea"/>
                <a:cs typeface="+mn-cs"/>
              </a:rPr>
              <a:t>https://www.dw.com/de/</a:t>
            </a:r>
            <a:r>
              <a:rPr lang="de-DE" sz="1200" kern="1200" dirty="0" err="1" smtClean="0">
                <a:solidFill>
                  <a:schemeClr val="tx1"/>
                </a:solidFill>
                <a:effectLst/>
                <a:latin typeface="+mn-lt"/>
                <a:ea typeface="+mn-ea"/>
                <a:cs typeface="+mn-cs"/>
              </a:rPr>
              <a:t>boliviens</a:t>
            </a:r>
            <a:r>
              <a:rPr lang="de-DE" sz="1200" kern="1200" dirty="0" smtClean="0">
                <a:solidFill>
                  <a:schemeClr val="tx1"/>
                </a:solidFill>
                <a:effectLst/>
                <a:latin typeface="+mn-lt"/>
                <a:ea typeface="+mn-ea"/>
                <a:cs typeface="+mn-cs"/>
              </a:rPr>
              <a:t>-zweitgrößter-see-ist-verschwunden/a-19037480;</a:t>
            </a:r>
            <a:r>
              <a:rPr lang="de-DE" sz="1200" kern="1200" baseline="0" dirty="0" smtClean="0">
                <a:solidFill>
                  <a:schemeClr val="tx1"/>
                </a:solidFill>
                <a:effectLst/>
                <a:latin typeface="+mn-lt"/>
                <a:ea typeface="+mn-ea"/>
                <a:cs typeface="+mn-cs"/>
              </a:rPr>
              <a:t> Letzter Aufruf 09.09.2020]</a:t>
            </a:r>
            <a:r>
              <a:rPr lang="de-DE" sz="1200" kern="1200" dirty="0" smtClean="0">
                <a:solidFill>
                  <a:schemeClr val="tx1"/>
                </a:solidFill>
                <a:effectLst/>
                <a:latin typeface="+mn-lt"/>
                <a:ea typeface="+mn-ea"/>
                <a:cs typeface="+mn-cs"/>
              </a:rPr>
              <a:t/>
            </a:r>
            <a:br>
              <a:rPr lang="de-DE" sz="1200" kern="1200" dirty="0" smtClean="0">
                <a:solidFill>
                  <a:schemeClr val="tx1"/>
                </a:solidFill>
                <a:effectLst/>
                <a:latin typeface="+mn-lt"/>
                <a:ea typeface="+mn-ea"/>
                <a:cs typeface="+mn-cs"/>
              </a:rPr>
            </a:br>
            <a:endParaRPr lang="de-DE" dirty="0" smtClean="0"/>
          </a:p>
          <a:p>
            <a:endParaRPr lang="de-D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de-DE" sz="1200" b="1" i="1" kern="1200" baseline="0" dirty="0" smtClean="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DE44C7D8-C0FE-4852-9BBD-AB7E4E046175}" type="slidenum">
              <a:rPr lang="de-DE" smtClean="0"/>
              <a:t>3</a:t>
            </a:fld>
            <a:endParaRPr lang="de-DE"/>
          </a:p>
        </p:txBody>
      </p:sp>
    </p:spTree>
    <p:extLst>
      <p:ext uri="{BB962C8B-B14F-4D97-AF65-F5344CB8AC3E}">
        <p14:creationId xmlns:p14="http://schemas.microsoft.com/office/powerpoint/2010/main" val="2833586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24th World Climate Conference 2018 in Katowice, Poland</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is </a:t>
            </a:r>
            <a:r>
              <a:rPr lang="en-US" sz="1200" kern="1200" dirty="0" err="1" smtClean="0">
                <a:solidFill>
                  <a:schemeClr val="tx1"/>
                </a:solidFill>
                <a:effectLst/>
                <a:latin typeface="+mn-lt"/>
                <a:ea typeface="+mn-ea"/>
                <a:cs typeface="+mn-cs"/>
              </a:rPr>
              <a:t>Michał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Kurtyka</a:t>
            </a:r>
            <a:r>
              <a:rPr lang="en-US" sz="1200" kern="1200" dirty="0" smtClean="0">
                <a:solidFill>
                  <a:schemeClr val="tx1"/>
                </a:solidFill>
                <a:effectLst/>
                <a:latin typeface="+mn-lt"/>
                <a:ea typeface="+mn-ea"/>
                <a:cs typeface="+mn-cs"/>
              </a:rPr>
              <a:t>. Why is he so happy? Usually politicians* don't jump around like that, do they? On December 15, 2018 late in the evening, the conference was able to announce a compromise as a result of which the increase in global warming is to be limited to two degrees, measured against pre-industrial values. It was thus decided that the "Paris Climate Change Agreement" should be implemented. But: The adopted rules are not a "must", but are to be made effective through "naming and shaming" by publicly denouncing countries that violate them.</a:t>
            </a:r>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Paris Climate Change Agreement states that the rise in global temperature must be limited to 2 degrees. It actually says that it should be kept "well below 2 degrees", with a target of 1.5 degrees. This makes a huge difference: 1.5 degrees means that sea levels will rise 10 cm less, which means 10 million fewer people who would lose their homes, only 70 to 90 percent of corals will die, and about a hundred million fewer people will be at risk of poverty because they will be saved from cyclones and floods. </a:t>
            </a:r>
          </a:p>
          <a:p>
            <a:endParaRPr lang="de-DE"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Picture: </a:t>
            </a:r>
            <a:r>
              <a:rPr lang="de-DE" sz="1200" kern="1200" dirty="0" err="1" smtClean="0">
                <a:solidFill>
                  <a:schemeClr val="tx1"/>
                </a:solidFill>
                <a:effectLst/>
                <a:latin typeface="+mn-lt"/>
                <a:ea typeface="+mn-ea"/>
                <a:cs typeface="+mn-cs"/>
              </a:rPr>
              <a:t>Prezydencja</a:t>
            </a:r>
            <a:r>
              <a:rPr lang="de-DE" sz="1200" kern="1200" dirty="0" smtClean="0">
                <a:solidFill>
                  <a:schemeClr val="tx1"/>
                </a:solidFill>
                <a:effectLst/>
                <a:latin typeface="+mn-lt"/>
                <a:ea typeface="+mn-ea"/>
                <a:cs typeface="+mn-cs"/>
              </a:rPr>
              <a:t> COP24 [</a:t>
            </a:r>
            <a:r>
              <a:rPr lang="de-DE" sz="1200" u="sng" kern="1200" dirty="0" smtClean="0">
                <a:solidFill>
                  <a:schemeClr val="tx1"/>
                </a:solidFill>
                <a:effectLst/>
                <a:latin typeface="+mn-lt"/>
                <a:ea typeface="+mn-ea"/>
                <a:cs typeface="+mn-cs"/>
              </a:rPr>
              <a:t>https://commons.wikimedia.org/wiki/File:Prezydent_COP24_Micha%C5%82_Kurtyka_po_przyj%C4%99ciu_Katowice_Rulebook.jpg</a:t>
            </a:r>
            <a:r>
              <a:rPr lang="de-DE" sz="1200" kern="1200" dirty="0" smtClean="0">
                <a:solidFill>
                  <a:schemeClr val="tx1"/>
                </a:solidFill>
                <a:effectLst/>
                <a:latin typeface="+mn-lt"/>
                <a:ea typeface="+mn-ea"/>
                <a:cs typeface="+mn-cs"/>
              </a:rPr>
              <a:t>; Letzter Aufruf: 07.07.2020]</a:t>
            </a:r>
            <a:br>
              <a:rPr lang="de-DE" sz="1200" kern="1200" dirty="0" smtClean="0">
                <a:solidFill>
                  <a:schemeClr val="tx1"/>
                </a:solidFill>
                <a:effectLst/>
                <a:latin typeface="+mn-lt"/>
                <a:ea typeface="+mn-ea"/>
                <a:cs typeface="+mn-cs"/>
              </a:rPr>
            </a:br>
            <a:r>
              <a:rPr lang="de-DE" sz="1200" kern="1200" dirty="0" smtClean="0">
                <a:solidFill>
                  <a:schemeClr val="tx1"/>
                </a:solidFill>
                <a:effectLst/>
                <a:latin typeface="+mn-lt"/>
                <a:ea typeface="+mn-ea"/>
                <a:cs typeface="+mn-cs"/>
              </a:rPr>
              <a:t>Text: Le Monde </a:t>
            </a:r>
            <a:r>
              <a:rPr lang="de-DE" sz="1200" kern="1200" dirty="0" err="1" smtClean="0">
                <a:solidFill>
                  <a:schemeClr val="tx1"/>
                </a:solidFill>
                <a:effectLst/>
                <a:latin typeface="+mn-lt"/>
                <a:ea typeface="+mn-ea"/>
                <a:cs typeface="+mn-cs"/>
              </a:rPr>
              <a:t>Diplomatique</a:t>
            </a:r>
            <a:r>
              <a:rPr lang="de-DE" sz="1200" kern="1200" dirty="0" smtClean="0">
                <a:solidFill>
                  <a:schemeClr val="tx1"/>
                </a:solidFill>
                <a:effectLst/>
                <a:latin typeface="+mn-lt"/>
                <a:ea typeface="+mn-ea"/>
                <a:cs typeface="+mn-cs"/>
              </a:rPr>
              <a:t> (2019): „Atlas der </a:t>
            </a:r>
            <a:r>
              <a:rPr lang="de-DE" sz="1200" kern="1200" dirty="0" err="1" smtClean="0">
                <a:solidFill>
                  <a:schemeClr val="tx1"/>
                </a:solidFill>
                <a:effectLst/>
                <a:latin typeface="+mn-lt"/>
                <a:ea typeface="+mn-ea"/>
                <a:cs typeface="+mn-cs"/>
              </a:rPr>
              <a:t>Globalisierung.Welt</a:t>
            </a:r>
            <a:r>
              <a:rPr lang="de-DE" sz="1200" kern="1200" dirty="0" smtClean="0">
                <a:solidFill>
                  <a:schemeClr val="tx1"/>
                </a:solidFill>
                <a:effectLst/>
                <a:latin typeface="+mn-lt"/>
                <a:ea typeface="+mn-ea"/>
                <a:cs typeface="+mn-cs"/>
              </a:rPr>
              <a:t> in Bewegung.“</a:t>
            </a:r>
          </a:p>
          <a:p>
            <a:endParaRPr lang="de-DE" sz="1000" dirty="0"/>
          </a:p>
        </p:txBody>
      </p:sp>
      <p:sp>
        <p:nvSpPr>
          <p:cNvPr id="4" name="Foliennummernplatzhalter 3"/>
          <p:cNvSpPr>
            <a:spLocks noGrp="1"/>
          </p:cNvSpPr>
          <p:nvPr>
            <p:ph type="sldNum" sz="quarter" idx="10"/>
          </p:nvPr>
        </p:nvSpPr>
        <p:spPr/>
        <p:txBody>
          <a:bodyPr/>
          <a:lstStyle/>
          <a:p>
            <a:fld id="{DE44C7D8-C0FE-4852-9BBD-AB7E4E046175}" type="slidenum">
              <a:rPr lang="de-DE" smtClean="0"/>
              <a:t>4</a:t>
            </a:fld>
            <a:endParaRPr lang="de-DE"/>
          </a:p>
        </p:txBody>
      </p:sp>
    </p:spTree>
    <p:extLst>
      <p:ext uri="{BB962C8B-B14F-4D97-AF65-F5344CB8AC3E}">
        <p14:creationId xmlns:p14="http://schemas.microsoft.com/office/powerpoint/2010/main" val="3366097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Forest damage, such as in the Bavarian Forest</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Drought in the Bavarian Forest. And in this country it was not possible to extinguish forest fires for days, e.g. 2019 in Brandenburg. The bark beetle is also spreading rapidly in Central Europe: Large spruce stands are infested. Certainly climate change is an important cause of the extent of these catastrophes. The mass loss of the glaciers in Greenland is now greater than in Antarctica. In almost 50 years the sea level has risen by 1.4 </a:t>
            </a:r>
            <a:r>
              <a:rPr lang="en-US" sz="1200" kern="1200" dirty="0" err="1" smtClean="0">
                <a:solidFill>
                  <a:schemeClr val="tx1"/>
                </a:solidFill>
                <a:effectLst/>
                <a:latin typeface="+mn-lt"/>
                <a:ea typeface="+mn-ea"/>
                <a:cs typeface="+mn-cs"/>
              </a:rPr>
              <a:t>centimetres</a:t>
            </a:r>
            <a:r>
              <a:rPr lang="en-US" sz="1200" kern="1200" dirty="0" smtClean="0">
                <a:solidFill>
                  <a:schemeClr val="tx1"/>
                </a:solidFill>
                <a:effectLst/>
                <a:latin typeface="+mn-lt"/>
                <a:ea typeface="+mn-ea"/>
                <a:cs typeface="+mn-cs"/>
              </a:rPr>
              <a:t> as a result. After Antarctica, the Greenland ice sheet forms the second largest ice mass on earth - and it is rapidly shrinking. The loss in Greenland has increased approximately six-fold since the 1980s, warns an international team of researchers who have </a:t>
            </a:r>
            <a:r>
              <a:rPr lang="en-US" sz="1200" kern="1200" dirty="0" err="1" smtClean="0">
                <a:solidFill>
                  <a:schemeClr val="tx1"/>
                </a:solidFill>
                <a:effectLst/>
                <a:latin typeface="+mn-lt"/>
                <a:ea typeface="+mn-ea"/>
                <a:cs typeface="+mn-cs"/>
              </a:rPr>
              <a:t>analysed</a:t>
            </a:r>
            <a:r>
              <a:rPr lang="en-US" sz="1200" kern="1200" dirty="0" smtClean="0">
                <a:solidFill>
                  <a:schemeClr val="tx1"/>
                </a:solidFill>
                <a:effectLst/>
                <a:latin typeface="+mn-lt"/>
                <a:ea typeface="+mn-ea"/>
                <a:cs typeface="+mn-cs"/>
              </a:rPr>
              <a:t> data from 1972 to 2018.</a:t>
            </a:r>
          </a:p>
          <a:p>
            <a:endParaRPr lang="de-DE" sz="1200" kern="1200" dirty="0" smtClean="0">
              <a:solidFill>
                <a:schemeClr val="tx1"/>
              </a:solidFill>
              <a:effectLst/>
              <a:latin typeface="+mn-lt"/>
              <a:ea typeface="+mn-ea"/>
              <a:cs typeface="+mn-cs"/>
            </a:endParaRPr>
          </a:p>
          <a:p>
            <a:r>
              <a:rPr lang="de-DE" sz="1200" kern="1200" dirty="0" smtClean="0">
                <a:solidFill>
                  <a:schemeClr val="tx1"/>
                </a:solidFill>
                <a:effectLst/>
                <a:latin typeface="+mn-lt"/>
                <a:ea typeface="+mn-ea"/>
                <a:cs typeface="+mn-cs"/>
              </a:rPr>
              <a:t>Picture: Kurt Seebauer [</a:t>
            </a:r>
            <a:r>
              <a:rPr lang="de-DE" sz="1200" u="sng" kern="1200" dirty="0" smtClean="0">
                <a:solidFill>
                  <a:schemeClr val="tx1"/>
                </a:solidFill>
                <a:effectLst/>
                <a:latin typeface="+mn-lt"/>
                <a:ea typeface="+mn-ea"/>
                <a:cs typeface="+mn-cs"/>
              </a:rPr>
              <a:t>https://commons.wikimedia.org/wiki/File:Bayerischer_wald_kahlgefressen.jpg</a:t>
            </a:r>
            <a:r>
              <a:rPr lang="de-DE" sz="1200" kern="1200" dirty="0" smtClean="0">
                <a:solidFill>
                  <a:schemeClr val="tx1"/>
                </a:solidFill>
                <a:effectLst/>
                <a:latin typeface="+mn-lt"/>
                <a:ea typeface="+mn-ea"/>
                <a:cs typeface="+mn-cs"/>
              </a:rPr>
              <a:t>; Letzter Aufruf: 07.07.2020]</a:t>
            </a:r>
            <a:br>
              <a:rPr lang="de-DE" sz="1200" kern="1200" dirty="0" smtClean="0">
                <a:solidFill>
                  <a:schemeClr val="tx1"/>
                </a:solidFill>
                <a:effectLst/>
                <a:latin typeface="+mn-lt"/>
                <a:ea typeface="+mn-ea"/>
                <a:cs typeface="+mn-cs"/>
              </a:rPr>
            </a:br>
            <a:r>
              <a:rPr lang="de-DE" sz="1200" kern="1200" dirty="0" smtClean="0">
                <a:solidFill>
                  <a:schemeClr val="tx1"/>
                </a:solidFill>
                <a:effectLst/>
                <a:latin typeface="+mn-lt"/>
                <a:ea typeface="+mn-ea"/>
                <a:cs typeface="+mn-cs"/>
              </a:rPr>
              <a:t>Text: Spiegel Wissenschaft [</a:t>
            </a:r>
            <a:r>
              <a:rPr lang="de-DE" sz="1200" u="sng" kern="1200" dirty="0" smtClean="0">
                <a:solidFill>
                  <a:schemeClr val="tx1"/>
                </a:solidFill>
                <a:effectLst/>
                <a:latin typeface="+mn-lt"/>
                <a:ea typeface="+mn-ea"/>
                <a:cs typeface="+mn-cs"/>
                <a:hlinkClick r:id="rId3"/>
              </a:rPr>
              <a:t>https://www.spiegel.de/wissenschaft/natur/klimawandel-das-eis-in-groenland-schmilzt-sechs-mal-schneller-als-1980-a-1263973.html</a:t>
            </a:r>
            <a:r>
              <a:rPr lang="de-DE" sz="1200" u="sng" kern="1200" dirty="0" smtClean="0">
                <a:solidFill>
                  <a:schemeClr val="tx1"/>
                </a:solidFill>
                <a:effectLst/>
                <a:latin typeface="+mn-lt"/>
                <a:ea typeface="+mn-ea"/>
                <a:cs typeface="+mn-cs"/>
              </a:rPr>
              <a:t>; 23.04.2019; Last time </a:t>
            </a:r>
            <a:r>
              <a:rPr lang="de-DE" sz="1200" u="sng" kern="1200" dirty="0" err="1" smtClean="0">
                <a:solidFill>
                  <a:schemeClr val="tx1"/>
                </a:solidFill>
                <a:effectLst/>
                <a:latin typeface="+mn-lt"/>
                <a:ea typeface="+mn-ea"/>
                <a:cs typeface="+mn-cs"/>
              </a:rPr>
              <a:t>accessed</a:t>
            </a:r>
            <a:r>
              <a:rPr lang="de-DE" sz="1200" u="sng" kern="1200" dirty="0" smtClean="0">
                <a:solidFill>
                  <a:schemeClr val="tx1"/>
                </a:solidFill>
                <a:effectLst/>
                <a:latin typeface="+mn-lt"/>
                <a:ea typeface="+mn-ea"/>
                <a:cs typeface="+mn-cs"/>
              </a:rPr>
              <a:t>: 07.07.2020]</a:t>
            </a:r>
            <a:endParaRPr lang="de-DE" sz="1200" kern="1200" dirty="0" smtClean="0">
              <a:solidFill>
                <a:schemeClr val="tx1"/>
              </a:solidFill>
              <a:effectLst/>
              <a:latin typeface="+mn-lt"/>
              <a:ea typeface="+mn-ea"/>
              <a:cs typeface="+mn-cs"/>
            </a:endParaRPr>
          </a:p>
          <a:p>
            <a:endParaRPr lang="de-DE" i="0" dirty="0"/>
          </a:p>
        </p:txBody>
      </p:sp>
      <p:sp>
        <p:nvSpPr>
          <p:cNvPr id="4" name="Foliennummernplatzhalter 3"/>
          <p:cNvSpPr>
            <a:spLocks noGrp="1"/>
          </p:cNvSpPr>
          <p:nvPr>
            <p:ph type="sldNum" sz="quarter" idx="10"/>
          </p:nvPr>
        </p:nvSpPr>
        <p:spPr/>
        <p:txBody>
          <a:bodyPr/>
          <a:lstStyle/>
          <a:p>
            <a:fld id="{DE44C7D8-C0FE-4852-9BBD-AB7E4E046175}" type="slidenum">
              <a:rPr lang="de-DE" smtClean="0"/>
              <a:t>5</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Melting poles and animals threatened with extinction</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Due to climate change, the pack ice is now melting about three weeks earlier than a few years ago. As a result, polar bears have to travel ever greater distances in search of food, which increases their energy consumption dangerously - they are in danger of starving. For the remaining 20,000-25,000 polar bears, it is therefore becoming increasingly difficult to find sufficient food. But it is not only the dwindling food base (seals) that threatens the polar bears, but also chemical residues from industrialized countries (e.g. Germany). The toxins are carried with the air into the polar region, where they accumulate in the animals via the food chain. Since polar bears are at the top of the food chain, they are three times more polluted than seals. Some toxins act like artificial hormones and can impair the polar bears' reproductive ability. Translated with www.DeepL.com/Translator (free version)</a:t>
            </a:r>
          </a:p>
          <a:p>
            <a:endParaRPr lang="de-DE"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Bild</a:t>
            </a:r>
            <a:r>
              <a:rPr lang="en-US" sz="1200" kern="1200" dirty="0" smtClean="0">
                <a:solidFill>
                  <a:schemeClr val="tx1"/>
                </a:solidFill>
                <a:effectLst/>
                <a:latin typeface="+mn-lt"/>
                <a:ea typeface="+mn-ea"/>
                <a:cs typeface="+mn-cs"/>
              </a:rPr>
              <a:t>: NASA's Oceans Melting Greenland Mission [</a:t>
            </a:r>
            <a:r>
              <a:rPr lang="en-US" sz="1200" u="sng" kern="1200" dirty="0" smtClean="0">
                <a:solidFill>
                  <a:schemeClr val="tx1"/>
                </a:solidFill>
                <a:effectLst/>
                <a:latin typeface="+mn-lt"/>
                <a:ea typeface="+mn-ea"/>
                <a:cs typeface="+mn-cs"/>
              </a:rPr>
              <a:t>https://sealevel.nasa.gov/news/74/glaciers-on-the-edge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07.07.2020]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Spiegel </a:t>
            </a:r>
            <a:r>
              <a:rPr lang="en-US" sz="1200" kern="1200" dirty="0" err="1" smtClean="0">
                <a:solidFill>
                  <a:schemeClr val="tx1"/>
                </a:solidFill>
                <a:effectLst/>
                <a:latin typeface="+mn-lt"/>
                <a:ea typeface="+mn-ea"/>
                <a:cs typeface="+mn-cs"/>
              </a:rPr>
              <a:t>Wissenschaft</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hlinkClick r:id="rId3"/>
              </a:rPr>
              <a:t>https://www.spiegel.de/wissenschaft/natur/klimawandel-das-eis-in-groenland-schmilzt-sechs-mal-schneller-als-1980-a-1263973.html</a:t>
            </a:r>
            <a:r>
              <a:rPr lang="en-US" sz="1200" u="sng" kern="1200" dirty="0" smtClean="0">
                <a:solidFill>
                  <a:schemeClr val="tx1"/>
                </a:solidFill>
                <a:effectLst/>
                <a:latin typeface="+mn-lt"/>
                <a:ea typeface="+mn-ea"/>
                <a:cs typeface="+mn-cs"/>
              </a:rPr>
              <a:t>; 23.04.2019; Last time accessed: 07.07.2020] and </a:t>
            </a:r>
            <a:r>
              <a:rPr lang="de-DE" sz="1200" i="0" u="sng" kern="1200" dirty="0" err="1" smtClean="0">
                <a:solidFill>
                  <a:schemeClr val="tx1"/>
                </a:solidFill>
                <a:effectLst/>
                <a:latin typeface="+mn-lt"/>
                <a:ea typeface="+mn-ea"/>
                <a:cs typeface="+mn-cs"/>
              </a:rPr>
              <a:t>Peta</a:t>
            </a:r>
            <a:r>
              <a:rPr lang="de-DE" sz="1200" i="0" u="sng" kern="120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https://www.peta.de/eisbaeren-klimawandel; Letzter Aufruf: 27.09.2020]</a:t>
            </a:r>
          </a:p>
          <a:p>
            <a:endParaRPr lang="de-DE" sz="1200" kern="1200" dirty="0" smtClean="0">
              <a:solidFill>
                <a:schemeClr val="tx1"/>
              </a:solidFill>
              <a:effectLst/>
              <a:latin typeface="+mn-lt"/>
              <a:ea typeface="+mn-ea"/>
              <a:cs typeface="+mn-cs"/>
            </a:endParaRPr>
          </a:p>
          <a:p>
            <a:endParaRPr lang="de-DE" i="0" dirty="0"/>
          </a:p>
        </p:txBody>
      </p:sp>
      <p:sp>
        <p:nvSpPr>
          <p:cNvPr id="4" name="Foliennummernplatzhalter 3"/>
          <p:cNvSpPr>
            <a:spLocks noGrp="1"/>
          </p:cNvSpPr>
          <p:nvPr>
            <p:ph type="sldNum" sz="quarter" idx="10"/>
          </p:nvPr>
        </p:nvSpPr>
        <p:spPr/>
        <p:txBody>
          <a:bodyPr/>
          <a:lstStyle/>
          <a:p>
            <a:fld id="{DE44C7D8-C0FE-4852-9BBD-AB7E4E046175}" type="slidenum">
              <a:rPr lang="de-DE" smtClean="0"/>
              <a:t>6</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kern="1200" dirty="0" err="1" smtClean="0">
                <a:solidFill>
                  <a:schemeClr val="tx1"/>
                </a:solidFill>
                <a:effectLst/>
                <a:latin typeface="+mn-lt"/>
                <a:ea typeface="+mn-ea"/>
                <a:cs typeface="+mn-cs"/>
              </a:rPr>
              <a:t>Harvest</a:t>
            </a:r>
            <a:r>
              <a:rPr lang="de-DE" sz="1200" i="1" kern="1200" dirty="0" smtClean="0">
                <a:solidFill>
                  <a:schemeClr val="tx1"/>
                </a:solidFill>
                <a:effectLst/>
                <a:latin typeface="+mn-lt"/>
                <a:ea typeface="+mn-ea"/>
                <a:cs typeface="+mn-cs"/>
              </a:rPr>
              <a:t> </a:t>
            </a:r>
            <a:r>
              <a:rPr lang="de-DE" sz="1200" i="1" kern="1200" dirty="0" err="1" smtClean="0">
                <a:solidFill>
                  <a:schemeClr val="tx1"/>
                </a:solidFill>
                <a:effectLst/>
                <a:latin typeface="+mn-lt"/>
                <a:ea typeface="+mn-ea"/>
                <a:cs typeface="+mn-cs"/>
              </a:rPr>
              <a:t>failures</a:t>
            </a:r>
            <a:r>
              <a:rPr lang="de-DE" sz="1200" i="1" kern="1200" dirty="0" smtClean="0">
                <a:solidFill>
                  <a:schemeClr val="tx1"/>
                </a:solidFill>
                <a:effectLst/>
                <a:latin typeface="+mn-lt"/>
                <a:ea typeface="+mn-ea"/>
                <a:cs typeface="+mn-cs"/>
              </a:rPr>
              <a:t> in Germany</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International Panel on Climate Change (IPCC) has been warning for years that climate change will lead to an increase in extreme weather events such as heat waves, long dry spells, hail, heavy rainfall and flooding. And hardly any other economic sector is so directly exposed to the elements as agriculture. In the future, it will have to be prepared for hot, dry summers similar to this year (2019). If long periods of drought increase as a result of climate change, agriculture in Germany will have to adapt. Perhaps via water retention basins, but also by choosing more heat-resistant vegetable and cereal varieties. </a:t>
            </a:r>
            <a:r>
              <a:rPr lang="de-DE" sz="1200" kern="1200" dirty="0" smtClean="0">
                <a:solidFill>
                  <a:schemeClr val="tx1"/>
                </a:solidFill>
                <a:effectLst/>
                <a:latin typeface="+mn-lt"/>
                <a:ea typeface="+mn-ea"/>
                <a:cs typeface="+mn-cs"/>
              </a:rPr>
              <a:t>The </a:t>
            </a:r>
            <a:r>
              <a:rPr lang="de-DE" sz="1200" kern="1200" dirty="0" err="1" smtClean="0">
                <a:solidFill>
                  <a:schemeClr val="tx1"/>
                </a:solidFill>
                <a:effectLst/>
                <a:latin typeface="+mn-lt"/>
                <a:ea typeface="+mn-ea"/>
                <a:cs typeface="+mn-cs"/>
              </a:rPr>
              <a:t>timing</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of</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sowing</a:t>
            </a:r>
            <a:r>
              <a:rPr lang="de-DE" sz="1200" kern="1200" dirty="0" smtClean="0">
                <a:solidFill>
                  <a:schemeClr val="tx1"/>
                </a:solidFill>
                <a:effectLst/>
                <a:latin typeface="+mn-lt"/>
                <a:ea typeface="+mn-ea"/>
                <a:cs typeface="+mn-cs"/>
              </a:rPr>
              <a:t> must also </a:t>
            </a:r>
            <a:r>
              <a:rPr lang="de-DE" sz="1200" kern="1200" dirty="0" err="1" smtClean="0">
                <a:solidFill>
                  <a:schemeClr val="tx1"/>
                </a:solidFill>
                <a:effectLst/>
                <a:latin typeface="+mn-lt"/>
                <a:ea typeface="+mn-ea"/>
                <a:cs typeface="+mn-cs"/>
              </a:rPr>
              <a:t>be</a:t>
            </a:r>
            <a:r>
              <a:rPr lang="de-DE" sz="1200" kern="1200" dirty="0" smtClean="0">
                <a:solidFill>
                  <a:schemeClr val="tx1"/>
                </a:solidFill>
                <a:effectLst/>
                <a:latin typeface="+mn-lt"/>
                <a:ea typeface="+mn-ea"/>
                <a:cs typeface="+mn-cs"/>
              </a:rPr>
              <a:t> </a:t>
            </a:r>
            <a:r>
              <a:rPr lang="de-DE" sz="1200" kern="1200" dirty="0" err="1" smtClean="0">
                <a:solidFill>
                  <a:schemeClr val="tx1"/>
                </a:solidFill>
                <a:effectLst/>
                <a:latin typeface="+mn-lt"/>
                <a:ea typeface="+mn-ea"/>
                <a:cs typeface="+mn-cs"/>
              </a:rPr>
              <a:t>reconsidered</a:t>
            </a:r>
            <a:r>
              <a:rPr lang="de-DE" sz="1200" kern="1200" dirty="0" smtClean="0">
                <a:solidFill>
                  <a:schemeClr val="tx1"/>
                </a:solidFill>
                <a:effectLst/>
                <a:latin typeface="+mn-lt"/>
                <a:ea typeface="+mn-ea"/>
                <a:cs typeface="+mn-cs"/>
              </a:rPr>
              <a:t>.</a:t>
            </a:r>
          </a:p>
          <a:p>
            <a:endParaRPr lang="de-DE" sz="1200" kern="1200" dirty="0" smtClean="0">
              <a:solidFill>
                <a:schemeClr val="tx1"/>
              </a:solidFill>
              <a:effectLst/>
              <a:latin typeface="+mn-lt"/>
              <a:ea typeface="+mn-ea"/>
              <a:cs typeface="+mn-cs"/>
            </a:endParaRPr>
          </a:p>
          <a:p>
            <a:r>
              <a:rPr lang="de-DE" dirty="0" smtClean="0"/>
              <a:t>Picture: Holger </a:t>
            </a:r>
            <a:r>
              <a:rPr lang="de-DE" dirty="0" err="1" smtClean="0"/>
              <a:t>Casselmann</a:t>
            </a:r>
            <a:r>
              <a:rPr lang="de-DE" baseline="0" dirty="0" smtClean="0"/>
              <a:t> </a:t>
            </a:r>
            <a:r>
              <a:rPr lang="de-DE" sz="1200" kern="1200" dirty="0" smtClean="0">
                <a:solidFill>
                  <a:schemeClr val="tx1"/>
                </a:solidFill>
                <a:effectLst/>
                <a:latin typeface="+mn-lt"/>
                <a:ea typeface="+mn-ea"/>
                <a:cs typeface="+mn-cs"/>
              </a:rPr>
              <a:t>[</a:t>
            </a:r>
            <a:r>
              <a:rPr lang="de-DE" sz="1200" u="sng" kern="1200" dirty="0" smtClean="0">
                <a:solidFill>
                  <a:schemeClr val="tx1"/>
                </a:solidFill>
                <a:effectLst/>
                <a:latin typeface="+mn-lt"/>
                <a:ea typeface="+mn-ea"/>
                <a:cs typeface="+mn-cs"/>
              </a:rPr>
              <a:t>https://commons.wikimedia.org/wiki/File:Potatoes_feeding_damage_HC1.JPG</a:t>
            </a:r>
            <a:r>
              <a:rPr lang="de-DE" sz="1200" u="none" kern="1200" dirty="0" smtClean="0">
                <a:solidFill>
                  <a:schemeClr val="tx1"/>
                </a:solidFill>
                <a:effectLst/>
                <a:latin typeface="+mn-lt"/>
                <a:ea typeface="+mn-ea"/>
                <a:cs typeface="+mn-cs"/>
              </a:rPr>
              <a:t>; Letzter Aufruf: 27.09.2020]</a:t>
            </a: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Deutschland Funk [</a:t>
            </a:r>
            <a:r>
              <a:rPr lang="en-US" sz="1200" u="sng" kern="1200" dirty="0" smtClean="0">
                <a:solidFill>
                  <a:schemeClr val="tx1"/>
                </a:solidFill>
                <a:effectLst/>
                <a:latin typeface="+mn-lt"/>
                <a:ea typeface="+mn-ea"/>
                <a:cs typeface="+mn-cs"/>
                <a:hlinkClick r:id="rId3"/>
              </a:rPr>
              <a:t>https://www.deutschlandfunk.de/extremwetter-und-ernteausfaelle-klimawandel-stellt.724.de.html?dram:article_id=426057</a:t>
            </a:r>
            <a:r>
              <a:rPr lang="en-US" sz="1200" u="sng" kern="1200" dirty="0" smtClean="0">
                <a:solidFill>
                  <a:schemeClr val="tx1"/>
                </a:solidFill>
                <a:effectLst/>
                <a:latin typeface="+mn-lt"/>
                <a:ea typeface="+mn-ea"/>
                <a:cs typeface="+mn-cs"/>
              </a:rPr>
              <a:t>; 21.08.2018; Last time accessed: 07.07.2020]</a:t>
            </a:r>
            <a:endParaRPr lang="de-DE" sz="1200" kern="1200" dirty="0" smtClean="0">
              <a:solidFill>
                <a:schemeClr val="tx1"/>
              </a:solidFill>
              <a:effectLst/>
              <a:latin typeface="+mn-lt"/>
              <a:ea typeface="+mn-ea"/>
              <a:cs typeface="+mn-cs"/>
            </a:endParaRPr>
          </a:p>
          <a:p>
            <a:endParaRPr lang="de-DE" i="0" dirty="0"/>
          </a:p>
        </p:txBody>
      </p:sp>
      <p:sp>
        <p:nvSpPr>
          <p:cNvPr id="4" name="Foliennummernplatzhalter 3"/>
          <p:cNvSpPr>
            <a:spLocks noGrp="1"/>
          </p:cNvSpPr>
          <p:nvPr>
            <p:ph type="sldNum" sz="quarter" idx="10"/>
          </p:nvPr>
        </p:nvSpPr>
        <p:spPr/>
        <p:txBody>
          <a:bodyPr/>
          <a:lstStyle/>
          <a:p>
            <a:fld id="{DE44C7D8-C0FE-4852-9BBD-AB7E4E046175}" type="slidenum">
              <a:rPr lang="de-DE" smtClean="0"/>
              <a:t>7</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kern="1200" dirty="0" err="1" smtClean="0">
                <a:solidFill>
                  <a:schemeClr val="tx1"/>
                </a:solidFill>
                <a:effectLst/>
                <a:latin typeface="+mn-lt"/>
                <a:ea typeface="+mn-ea"/>
                <a:cs typeface="+mn-cs"/>
              </a:rPr>
              <a:t>Forest</a:t>
            </a:r>
            <a:r>
              <a:rPr lang="de-DE" sz="1200" i="1" kern="1200" dirty="0" smtClean="0">
                <a:solidFill>
                  <a:schemeClr val="tx1"/>
                </a:solidFill>
                <a:effectLst/>
                <a:latin typeface="+mn-lt"/>
                <a:ea typeface="+mn-ea"/>
                <a:cs typeface="+mn-cs"/>
              </a:rPr>
              <a:t> </a:t>
            </a:r>
            <a:r>
              <a:rPr lang="de-DE" sz="1200" i="1" kern="1200" dirty="0" err="1" smtClean="0">
                <a:solidFill>
                  <a:schemeClr val="tx1"/>
                </a:solidFill>
                <a:effectLst/>
                <a:latin typeface="+mn-lt"/>
                <a:ea typeface="+mn-ea"/>
                <a:cs typeface="+mn-cs"/>
              </a:rPr>
              <a:t>fires</a:t>
            </a:r>
            <a:endParaRPr lang="de-DE" sz="1200" i="1" kern="1200" dirty="0" smtClean="0">
              <a:solidFill>
                <a:schemeClr val="tx1"/>
              </a:solidFill>
              <a:effectLst/>
              <a:latin typeface="+mn-lt"/>
              <a:ea typeface="+mn-ea"/>
              <a:cs typeface="+mn-cs"/>
            </a:endParaRP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Uncontrollable bush fires in Australia. Large forest fires, as recently in Brandenburg. Do the forest fires have something to do with climate change? The current drought is first of all an extreme phenomenon. However, researchers agree that such weather conditions will become more frequent in the future. In addition, drought naturally </a:t>
            </a:r>
            <a:r>
              <a:rPr lang="en-US" sz="1200" kern="1200" dirty="0" err="1" smtClean="0">
                <a:solidFill>
                  <a:schemeClr val="tx1"/>
                </a:solidFill>
                <a:effectLst/>
                <a:latin typeface="+mn-lt"/>
                <a:ea typeface="+mn-ea"/>
                <a:cs typeface="+mn-cs"/>
              </a:rPr>
              <a:t>favours</a:t>
            </a:r>
            <a:r>
              <a:rPr lang="en-US" sz="1200" kern="1200" dirty="0" smtClean="0">
                <a:solidFill>
                  <a:schemeClr val="tx1"/>
                </a:solidFill>
                <a:effectLst/>
                <a:latin typeface="+mn-lt"/>
                <a:ea typeface="+mn-ea"/>
                <a:cs typeface="+mn-cs"/>
              </a:rPr>
              <a:t> fire, so there is a connection. However, there are two factors that are not directly related to climate change: On the one hand, most fires are caused by human activity - whether it is active arson, negligence such as cigarette butts, hot car catalytic converters or the ignition of old ammunition remnants on military training grounds. On the other hand, the transformation of the landscape by man is an additional factor: wetlands have been drained and thus the water balance has changed, the landscape dries out faster. And the planted forest monocultures of coniferous trees, which are often found, burn much faster than a near-natural deciduous forest.</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Mark Wolfe/FEMA [</a:t>
            </a:r>
            <a:r>
              <a:rPr lang="en-US" sz="1200" u="sng" kern="1200" dirty="0" smtClean="0">
                <a:solidFill>
                  <a:schemeClr val="tx1"/>
                </a:solidFill>
                <a:effectLst/>
                <a:latin typeface="+mn-lt"/>
                <a:ea typeface="+mn-ea"/>
                <a:cs typeface="+mn-cs"/>
              </a:rPr>
              <a:t>https://commons.wikimedia.org/wiki/File:Bugaboo_forest_fire.jpg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07.07.2020]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Deutschland Funk [</a:t>
            </a:r>
            <a:r>
              <a:rPr lang="en-US" sz="1200" u="sng" kern="1200" dirty="0" smtClean="0">
                <a:solidFill>
                  <a:schemeClr val="tx1"/>
                </a:solidFill>
                <a:effectLst/>
                <a:latin typeface="+mn-lt"/>
                <a:ea typeface="+mn-ea"/>
                <a:cs typeface="+mn-cs"/>
                <a:hlinkClick r:id="rId3"/>
              </a:rPr>
              <a:t>https://www.deutschlandfunk.de/extremwetter-und-ernteausfaelle-klimawandel-stellt.724.de.html?dram:article_id=426057</a:t>
            </a:r>
            <a:r>
              <a:rPr lang="en-US" sz="1200" u="sng" kern="1200" dirty="0" smtClean="0">
                <a:solidFill>
                  <a:schemeClr val="tx1"/>
                </a:solidFill>
                <a:effectLst/>
                <a:latin typeface="+mn-lt"/>
                <a:ea typeface="+mn-ea"/>
                <a:cs typeface="+mn-cs"/>
              </a:rPr>
              <a:t>; 21.08.2018; Last time accessed: 07.07.2020]</a:t>
            </a:r>
            <a:endParaRPr lang="de-DE" sz="1200" kern="1200" dirty="0" smtClean="0">
              <a:solidFill>
                <a:schemeClr val="tx1"/>
              </a:solidFill>
              <a:effectLst/>
              <a:latin typeface="+mn-lt"/>
              <a:ea typeface="+mn-ea"/>
              <a:cs typeface="+mn-cs"/>
            </a:endParaRPr>
          </a:p>
          <a:p>
            <a:endParaRPr lang="de-DE" i="0" dirty="0"/>
          </a:p>
        </p:txBody>
      </p:sp>
      <p:sp>
        <p:nvSpPr>
          <p:cNvPr id="4" name="Foliennummernplatzhalter 3"/>
          <p:cNvSpPr>
            <a:spLocks noGrp="1"/>
          </p:cNvSpPr>
          <p:nvPr>
            <p:ph type="sldNum" sz="quarter" idx="10"/>
          </p:nvPr>
        </p:nvSpPr>
        <p:spPr/>
        <p:txBody>
          <a:bodyPr/>
          <a:lstStyle/>
          <a:p>
            <a:fld id="{DE44C7D8-C0FE-4852-9BBD-AB7E4E046175}" type="slidenum">
              <a:rPr lang="de-DE" smtClean="0"/>
              <a:t>8</a:t>
            </a:fld>
            <a:endParaRPr lang="de-DE"/>
          </a:p>
        </p:txBody>
      </p:sp>
    </p:spTree>
    <p:extLst>
      <p:ext uri="{BB962C8B-B14F-4D97-AF65-F5344CB8AC3E}">
        <p14:creationId xmlns:p14="http://schemas.microsoft.com/office/powerpoint/2010/main" val="13809469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i="1" kern="1200" dirty="0" smtClean="0">
                <a:solidFill>
                  <a:schemeClr val="tx1"/>
                </a:solidFill>
                <a:effectLst/>
                <a:latin typeface="+mn-lt"/>
                <a:ea typeface="+mn-ea"/>
                <a:cs typeface="+mn-cs"/>
              </a:rPr>
              <a:t>Fridays for future </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Fridays for Future (FFF, also </a:t>
            </a:r>
            <a:r>
              <a:rPr lang="en-US" sz="1200" kern="1200" dirty="0" err="1" smtClean="0">
                <a:solidFill>
                  <a:schemeClr val="tx1"/>
                </a:solidFill>
                <a:effectLst/>
                <a:latin typeface="+mn-lt"/>
                <a:ea typeface="+mn-ea"/>
                <a:cs typeface="+mn-cs"/>
              </a:rPr>
              <a:t>FridaysForFuture</a:t>
            </a:r>
            <a:r>
              <a:rPr lang="en-US" sz="1200" kern="1200" dirty="0" smtClean="0">
                <a:solidFill>
                  <a:schemeClr val="tx1"/>
                </a:solidFill>
                <a:effectLst/>
                <a:latin typeface="+mn-lt"/>
                <a:ea typeface="+mn-ea"/>
                <a:cs typeface="+mn-cs"/>
              </a:rPr>
              <a:t> or school strike for the climate or climate strike, in the original Swedish "SKOLSTREJK FÖR KLIMATET") is a global social movement based on pupils and students who are committed to comprehensive, fast and efficient climate protection measures in order to be able to meet the 1.5 degree target of the United Nations agreed upon at the World Climate Conference in Paris 2015 (COP 21) in the world climate agreement. The term Climate Youth, which is related to the movement, was chosen as one of the three German-Swiss words of the year in 2019.</a:t>
            </a:r>
          </a:p>
          <a:p>
            <a:endParaRPr lang="de-DE"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Picture: Tobias </a:t>
            </a:r>
            <a:r>
              <a:rPr lang="en-US" sz="1200" kern="1200" dirty="0" err="1" smtClean="0">
                <a:solidFill>
                  <a:schemeClr val="tx1"/>
                </a:solidFill>
                <a:effectLst/>
                <a:latin typeface="+mn-lt"/>
                <a:ea typeface="+mn-ea"/>
                <a:cs typeface="+mn-cs"/>
              </a:rPr>
              <a:t>Möritz</a:t>
            </a:r>
            <a:r>
              <a:rPr lang="en-US" sz="1200" kern="1200" dirty="0" smtClean="0">
                <a:solidFill>
                  <a:schemeClr val="tx1"/>
                </a:solidFill>
                <a:effectLst/>
                <a:latin typeface="+mn-lt"/>
                <a:ea typeface="+mn-ea"/>
                <a:cs typeface="+mn-cs"/>
              </a:rPr>
              <a:t> [</a:t>
            </a:r>
            <a:r>
              <a:rPr lang="en-US" sz="1200" u="sng" kern="1200" dirty="0" smtClean="0">
                <a:solidFill>
                  <a:schemeClr val="tx1"/>
                </a:solidFill>
                <a:effectLst/>
                <a:latin typeface="+mn-lt"/>
                <a:ea typeface="+mn-ea"/>
                <a:cs typeface="+mn-cs"/>
              </a:rPr>
              <a:t>https://commons.wikimedia.org/wiki/File:31.05.2019_-_FFF_Die-In-Demo_(48453948102).jpg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Letzter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Aufruf</a:t>
            </a:r>
            <a:r>
              <a:rPr lang="en-US" sz="1200" kern="1200" dirty="0" smtClean="0">
                <a:solidFill>
                  <a:schemeClr val="tx1"/>
                </a:solidFill>
                <a:effectLst/>
                <a:latin typeface="+mn-lt"/>
                <a:ea typeface="+mn-ea"/>
                <a:cs typeface="+mn-cs"/>
              </a:rPr>
              <a:t>: 07.07.2020]</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Text: Wikipedia.org [https://de.wikipedia.org/wiki/Fridays_for_Future; Last time accessed: 07.07.2020]</a:t>
            </a:r>
            <a:endParaRPr lang="de-DE" sz="1200" kern="1200" dirty="0" smtClean="0">
              <a:solidFill>
                <a:schemeClr val="tx1"/>
              </a:solidFill>
              <a:effectLst/>
              <a:latin typeface="+mn-lt"/>
              <a:ea typeface="+mn-ea"/>
              <a:cs typeface="+mn-cs"/>
            </a:endParaRPr>
          </a:p>
          <a:p>
            <a:endParaRPr lang="de-DE" i="0" u="none" dirty="0"/>
          </a:p>
        </p:txBody>
      </p:sp>
      <p:sp>
        <p:nvSpPr>
          <p:cNvPr id="4" name="Foliennummernplatzhalter 3"/>
          <p:cNvSpPr>
            <a:spLocks noGrp="1"/>
          </p:cNvSpPr>
          <p:nvPr>
            <p:ph type="sldNum" sz="quarter" idx="10"/>
          </p:nvPr>
        </p:nvSpPr>
        <p:spPr/>
        <p:txBody>
          <a:bodyPr/>
          <a:lstStyle/>
          <a:p>
            <a:fld id="{DE44C7D8-C0FE-4852-9BBD-AB7E4E046175}" type="slidenum">
              <a:rPr lang="de-DE" smtClean="0"/>
              <a:t>9</a:t>
            </a:fld>
            <a:endParaRPr lang="de-DE"/>
          </a:p>
        </p:txBody>
      </p:sp>
    </p:spTree>
    <p:extLst>
      <p:ext uri="{BB962C8B-B14F-4D97-AF65-F5344CB8AC3E}">
        <p14:creationId xmlns:p14="http://schemas.microsoft.com/office/powerpoint/2010/main" val="1380946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 durch Klicken hinzufügen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1BA50D42-C9CD-4801-B293-61D1F53EC57E}" type="datetimeFigureOut">
              <a:rPr lang="de-DE" smtClean="0"/>
              <a:t>07.04.2021</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1BA50D42-C9CD-4801-B293-61D1F53EC57E}" type="datetimeFigureOut">
              <a:rPr lang="de-DE" smtClean="0"/>
              <a:t>07.04.2021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1BA50D42-C9CD-4801-B293-61D1F53EC57E}" type="datetimeFigureOut">
              <a:rPr lang="de-DE" smtClean="0"/>
              <a:t>07.04.2021</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1BA50D42-C9CD-4801-B293-61D1F53EC57E}" type="datetimeFigureOut">
              <a:rPr lang="de-DE" smtClean="0"/>
              <a:t>07.04.2021</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1BA50D42-C9CD-4801-B293-61D1F53EC57E}" type="datetimeFigureOut">
              <a:rPr lang="de-DE" smtClean="0"/>
              <a:t>07.04.2021</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t>07.04.2021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1BA50D42-C9CD-4801-B293-61D1F53EC57E}" type="datetimeFigureOut">
              <a:rPr lang="de-DE" smtClean="0"/>
              <a:t>07.04.2021</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6C6AE60A-B69C-4790-82F7-3882EDF23186}" type="slidenum">
              <a:rPr lang="de-DE" smtClean="0"/>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A50D42-C9CD-4801-B293-61D1F53EC57E}" type="datetimeFigureOut">
              <a:rPr lang="de-DE" smtClean="0"/>
              <a:t>07.04.2021</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AE60A-B69C-4790-82F7-3882EDF23186}" type="slidenum">
              <a:rPr lang="de-DE" smtClean="0"/>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bangladesch.org/bildungshef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4355" y="417657"/>
            <a:ext cx="9144000" cy="1800200"/>
          </a:xfrm>
          <a:prstGeom prst="rect">
            <a:avLst/>
          </a:prstGeom>
          <a:solidFill>
            <a:srgbClr val="CCE1DF"/>
          </a:solidFill>
        </p:spPr>
        <p:txBody>
          <a:bodyPr wrap="square" rtlCol="0">
            <a:noAutofit/>
          </a:bodyPr>
          <a:lstStyle/>
          <a:p>
            <a:r>
              <a:rPr lang="de-DE" sz="3600" b="1" dirty="0">
                <a:latin typeface="Arial" panose="020B0604020202020204" pitchFamily="34" charset="0"/>
                <a:cs typeface="Arial" panose="020B0604020202020204" pitchFamily="34" charset="0"/>
              </a:rPr>
              <a:t>	</a:t>
            </a:r>
            <a:r>
              <a:rPr lang="de-DE" sz="3600" b="1" dirty="0" smtClean="0">
                <a:latin typeface="Arial" panose="020B0604020202020204" pitchFamily="34" charset="0"/>
                <a:cs typeface="Arial" panose="020B0604020202020204" pitchFamily="34" charset="0"/>
              </a:rPr>
              <a:t>	</a:t>
            </a:r>
            <a:br>
              <a:rPr lang="de-DE" sz="3600" b="1" dirty="0" smtClean="0">
                <a:latin typeface="Arial" panose="020B0604020202020204" pitchFamily="34" charset="0"/>
                <a:cs typeface="Arial" panose="020B0604020202020204" pitchFamily="34" charset="0"/>
              </a:rPr>
            </a:br>
            <a:r>
              <a:rPr lang="de-DE" sz="3600" b="1" dirty="0" smtClean="0">
                <a:latin typeface="Arial" panose="020B0604020202020204" pitchFamily="34" charset="0"/>
                <a:cs typeface="Arial" panose="020B0604020202020204" pitchFamily="34" charset="0"/>
              </a:rPr>
              <a:t>	</a:t>
            </a:r>
            <a:r>
              <a:rPr lang="de-DE" sz="3600" b="1" dirty="0" err="1" smtClean="0">
                <a:latin typeface="Arial" panose="020B0604020202020204" pitchFamily="34" charset="0"/>
                <a:cs typeface="Arial" panose="020B0604020202020204" pitchFamily="34" charset="0"/>
              </a:rPr>
              <a:t>Exercise</a:t>
            </a:r>
            <a:r>
              <a:rPr lang="de-DE" sz="3600" b="1" smtClean="0">
                <a:latin typeface="Arial" panose="020B0604020202020204" pitchFamily="34" charset="0"/>
                <a:cs typeface="Arial" panose="020B0604020202020204" pitchFamily="34" charset="0"/>
              </a:rPr>
              <a:t> 1</a:t>
            </a:r>
            <a:r>
              <a:rPr lang="de-DE" sz="3600" b="1" dirty="0" smtClean="0">
                <a:latin typeface="Arial" panose="020B0604020202020204" pitchFamily="34" charset="0"/>
                <a:cs typeface="Arial" panose="020B0604020202020204" pitchFamily="34" charset="0"/>
              </a:rPr>
              <a:t>: Picture </a:t>
            </a:r>
            <a:r>
              <a:rPr lang="de-DE" sz="3600" b="1" dirty="0" err="1" smtClean="0">
                <a:latin typeface="Arial" panose="020B0604020202020204" pitchFamily="34" charset="0"/>
                <a:cs typeface="Arial" panose="020B0604020202020204" pitchFamily="34" charset="0"/>
              </a:rPr>
              <a:t>associations</a:t>
            </a:r>
            <a:endParaRPr lang="de-DE" sz="3600" b="1" dirty="0">
              <a:latin typeface="Arial" panose="020B0604020202020204" pitchFamily="34" charset="0"/>
              <a:cs typeface="Arial" panose="020B0604020202020204" pitchFamily="34" charset="0"/>
            </a:endParaRPr>
          </a:p>
        </p:txBody>
      </p:sp>
      <p:sp>
        <p:nvSpPr>
          <p:cNvPr id="5" name="Textfeld 4"/>
          <p:cNvSpPr txBox="1"/>
          <p:nvPr/>
        </p:nvSpPr>
        <p:spPr>
          <a:xfrm>
            <a:off x="2987824" y="3315712"/>
            <a:ext cx="5832648" cy="1600438"/>
          </a:xfrm>
          <a:prstGeom prst="rect">
            <a:avLst/>
          </a:prstGeom>
          <a:noFill/>
        </p:spPr>
        <p:txBody>
          <a:bodyPr wrap="square" rtlCol="0">
            <a:spAutoFit/>
          </a:bodyPr>
          <a:lstStyle/>
          <a:p>
            <a:r>
              <a:rPr lang="de-DE" sz="2000" dirty="0" smtClean="0">
                <a:latin typeface="Georgia" panose="02040502050405020303" pitchFamily="18" charset="0"/>
              </a:rPr>
              <a:t>This </a:t>
            </a:r>
            <a:r>
              <a:rPr lang="de-DE" sz="2000" dirty="0" err="1" smtClean="0">
                <a:latin typeface="Georgia" panose="02040502050405020303" pitchFamily="18" charset="0"/>
              </a:rPr>
              <a:t>Powerpoint</a:t>
            </a:r>
            <a:r>
              <a:rPr lang="de-DE" sz="2000" dirty="0" smtClean="0">
                <a:latin typeface="Georgia" panose="02040502050405020303" pitchFamily="18" charset="0"/>
              </a:rPr>
              <a:t> </a:t>
            </a:r>
            <a:r>
              <a:rPr lang="de-DE" sz="2000" dirty="0" err="1" smtClean="0">
                <a:latin typeface="Georgia" panose="02040502050405020303" pitchFamily="18" charset="0"/>
              </a:rPr>
              <a:t>is</a:t>
            </a:r>
            <a:r>
              <a:rPr lang="de-DE" sz="2000" dirty="0" smtClean="0">
                <a:latin typeface="Georgia" panose="02040502050405020303" pitchFamily="18" charset="0"/>
              </a:rPr>
              <a:t> a </a:t>
            </a:r>
            <a:r>
              <a:rPr lang="de-DE" sz="2000" dirty="0" err="1" smtClean="0">
                <a:latin typeface="Georgia" panose="02040502050405020303" pitchFamily="18" charset="0"/>
              </a:rPr>
              <a:t>part</a:t>
            </a:r>
            <a:r>
              <a:rPr lang="de-DE" sz="2000" dirty="0" smtClean="0">
                <a:latin typeface="Georgia" panose="02040502050405020303" pitchFamily="18" charset="0"/>
              </a:rPr>
              <a:t> </a:t>
            </a:r>
            <a:r>
              <a:rPr lang="de-DE" sz="2000" dirty="0" err="1" smtClean="0">
                <a:latin typeface="Georgia" panose="02040502050405020303" pitchFamily="18" charset="0"/>
              </a:rPr>
              <a:t>of</a:t>
            </a:r>
            <a:r>
              <a:rPr lang="de-DE" sz="2000" dirty="0" smtClean="0">
                <a:latin typeface="Georgia" panose="02040502050405020303" pitchFamily="18" charset="0"/>
              </a:rPr>
              <a:t>: </a:t>
            </a:r>
          </a:p>
          <a:p>
            <a:r>
              <a:rPr lang="de-DE" sz="2000" dirty="0" smtClean="0">
                <a:latin typeface="Georgia" panose="02040502050405020303" pitchFamily="18" charset="0"/>
              </a:rPr>
              <a:t/>
            </a:r>
            <a:br>
              <a:rPr lang="de-DE" sz="2000" dirty="0" smtClean="0">
                <a:latin typeface="Georgia" panose="02040502050405020303" pitchFamily="18" charset="0"/>
              </a:rPr>
            </a:br>
            <a:r>
              <a:rPr lang="de-DE" sz="2000" b="1" dirty="0" err="1" smtClean="0">
                <a:latin typeface="Georgia" panose="02040502050405020303" pitchFamily="18" charset="0"/>
              </a:rPr>
              <a:t>Climate</a:t>
            </a:r>
            <a:r>
              <a:rPr lang="de-DE" sz="2000" b="1" dirty="0" smtClean="0">
                <a:latin typeface="Georgia" panose="02040502050405020303" pitchFamily="18" charset="0"/>
              </a:rPr>
              <a:t> </a:t>
            </a:r>
            <a:r>
              <a:rPr lang="de-DE" sz="2000" b="1" dirty="0" err="1" smtClean="0">
                <a:latin typeface="Georgia" panose="02040502050405020303" pitchFamily="18" charset="0"/>
              </a:rPr>
              <a:t>change</a:t>
            </a:r>
            <a:r>
              <a:rPr lang="de-DE" sz="2000" b="1" dirty="0" smtClean="0">
                <a:latin typeface="Georgia" panose="02040502050405020303" pitchFamily="18" charset="0"/>
              </a:rPr>
              <a:t> </a:t>
            </a:r>
            <a:r>
              <a:rPr lang="de-DE" sz="2000" b="1" dirty="0" err="1" smtClean="0">
                <a:latin typeface="Georgia" panose="02040502050405020303" pitchFamily="18" charset="0"/>
              </a:rPr>
              <a:t>and</a:t>
            </a:r>
            <a:r>
              <a:rPr lang="de-DE" sz="2000" b="1" dirty="0" smtClean="0">
                <a:latin typeface="Georgia" panose="02040502050405020303" pitchFamily="18" charset="0"/>
              </a:rPr>
              <a:t> </a:t>
            </a:r>
            <a:r>
              <a:rPr lang="de-DE" sz="2000" b="1" dirty="0" err="1" smtClean="0">
                <a:latin typeface="Georgia" panose="02040502050405020303" pitchFamily="18" charset="0"/>
              </a:rPr>
              <a:t>justice</a:t>
            </a:r>
            <a:r>
              <a:rPr lang="de-DE" sz="2000" b="1" dirty="0" smtClean="0">
                <a:latin typeface="Georgia" panose="02040502050405020303" pitchFamily="18" charset="0"/>
              </a:rPr>
              <a:t/>
            </a:r>
            <a:br>
              <a:rPr lang="de-DE" sz="2000" b="1" dirty="0" smtClean="0">
                <a:latin typeface="Georgia" panose="02040502050405020303" pitchFamily="18" charset="0"/>
              </a:rPr>
            </a:br>
            <a:r>
              <a:rPr lang="de-DE" sz="2000" b="1" dirty="0" smtClean="0">
                <a:latin typeface="Georgia" panose="02040502050405020303" pitchFamily="18" charset="0"/>
                <a:hlinkClick r:id="rId3"/>
              </a:rPr>
              <a:t>www.bangladesch.org/bildungsheft</a:t>
            </a:r>
            <a:endParaRPr lang="de-DE" sz="2000" b="1" dirty="0">
              <a:latin typeface="Georgia" panose="02040502050405020303" pitchFamily="18" charset="0"/>
            </a:endParaRPr>
          </a:p>
          <a:p>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7131" y="189245"/>
            <a:ext cx="1519325" cy="456824"/>
          </a:xfrm>
          <a:prstGeom prst="rect">
            <a:avLst/>
          </a:prstGeom>
        </p:spPr>
      </p:pic>
    </p:spTree>
    <p:extLst>
      <p:ext uri="{BB962C8B-B14F-4D97-AF65-F5344CB8AC3E}">
        <p14:creationId xmlns:p14="http://schemas.microsoft.com/office/powerpoint/2010/main" val="2603239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607" y="0"/>
            <a:ext cx="10274196" cy="6838813"/>
          </a:xfrm>
          <a:prstGeom prst="rect">
            <a:avLst/>
          </a:prstGeom>
        </p:spPr>
      </p:pic>
    </p:spTree>
    <p:extLst>
      <p:ext uri="{BB962C8B-B14F-4D97-AF65-F5344CB8AC3E}">
        <p14:creationId xmlns:p14="http://schemas.microsoft.com/office/powerpoint/2010/main" val="4286287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00" y="0"/>
            <a:ext cx="9143998" cy="6857999"/>
          </a:xfrm>
          <a:prstGeom prst="rect">
            <a:avLst/>
          </a:prstGeom>
        </p:spPr>
      </p:pic>
    </p:spTree>
    <p:extLst>
      <p:ext uri="{BB962C8B-B14F-4D97-AF65-F5344CB8AC3E}">
        <p14:creationId xmlns:p14="http://schemas.microsoft.com/office/powerpoint/2010/main" val="1898654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723" y="0"/>
            <a:ext cx="10244065" cy="6858000"/>
          </a:xfrm>
          <a:prstGeom prst="rect">
            <a:avLst/>
          </a:prstGeom>
        </p:spPr>
      </p:pic>
    </p:spTree>
    <p:extLst>
      <p:ext uri="{BB962C8B-B14F-4D97-AF65-F5344CB8AC3E}">
        <p14:creationId xmlns:p14="http://schemas.microsoft.com/office/powerpoint/2010/main" val="1904994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723" y="10043"/>
            <a:ext cx="10244065" cy="6837913"/>
          </a:xfrm>
          <a:prstGeom prst="rect">
            <a:avLst/>
          </a:prstGeom>
        </p:spPr>
      </p:pic>
      <p:sp>
        <p:nvSpPr>
          <p:cNvPr id="2"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000" b="0" i="0" u="none" strike="noStrike" cap="none" normalizeH="0" baseline="0" smtClean="0">
                <a:ln>
                  <a:noFill/>
                </a:ln>
                <a:solidFill>
                  <a:schemeClr val="tx1"/>
                </a:solidFill>
                <a:effectLst/>
                <a:latin typeface="Arial Unicode MS" pitchFamily="34" charset="-128"/>
                <a:cs typeface="Arial" pitchFamily="34" charset="0"/>
              </a:rPr>
              <a:t>Zum Beispiel Fahrtkostenabrechnungen für BV Veranstaltungen/Tagung, Aufwandsentschädigungen, ...Also von den Leuten im AK Bildung z.B.</a:t>
            </a:r>
            <a:r>
              <a:rPr kumimoji="0" lang="de-DE" altLang="de-DE" sz="600" b="0" i="0" u="none" strike="noStrike" cap="none" normalizeH="0" baseline="0" smtClean="0">
                <a:ln>
                  <a:noFill/>
                </a:ln>
                <a:solidFill>
                  <a:schemeClr val="tx1"/>
                </a:solidFill>
                <a:effectLst/>
                <a:latin typeface="Arial" pitchFamily="34" charset="0"/>
                <a:cs typeface="Arial" pitchFamily="34" charset="0"/>
              </a:rPr>
              <a:t> </a:t>
            </a:r>
            <a:endParaRPr kumimoji="0" lang="de-DE" altLang="de-DE"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342879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723" y="14311"/>
            <a:ext cx="10244065" cy="6829376"/>
          </a:xfrm>
          <a:prstGeom prst="rect">
            <a:avLst/>
          </a:prstGeom>
        </p:spPr>
      </p:pic>
    </p:spTree>
    <p:extLst>
      <p:ext uri="{BB962C8B-B14F-4D97-AF65-F5344CB8AC3E}">
        <p14:creationId xmlns:p14="http://schemas.microsoft.com/office/powerpoint/2010/main" val="2135285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92" y="14311"/>
            <a:ext cx="9105834" cy="6829376"/>
          </a:xfrm>
          <a:prstGeom prst="rect">
            <a:avLst/>
          </a:prstGeom>
        </p:spPr>
      </p:pic>
    </p:spTree>
    <p:extLst>
      <p:ext uri="{BB962C8B-B14F-4D97-AF65-F5344CB8AC3E}">
        <p14:creationId xmlns:p14="http://schemas.microsoft.com/office/powerpoint/2010/main" val="2102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577" y="1"/>
            <a:ext cx="10331799" cy="6875278"/>
          </a:xfrm>
          <a:prstGeom prst="rect">
            <a:avLst/>
          </a:prstGeom>
        </p:spPr>
      </p:pic>
    </p:spTree>
    <p:extLst>
      <p:ext uri="{BB962C8B-B14F-4D97-AF65-F5344CB8AC3E}">
        <p14:creationId xmlns:p14="http://schemas.microsoft.com/office/powerpoint/2010/main" val="2437961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0647" y="0"/>
            <a:ext cx="11690278" cy="6838813"/>
          </a:xfrm>
          <a:prstGeom prst="rect">
            <a:avLst/>
          </a:prstGeom>
        </p:spPr>
      </p:pic>
    </p:spTree>
    <p:extLst>
      <p:ext uri="{BB962C8B-B14F-4D97-AF65-F5344CB8AC3E}">
        <p14:creationId xmlns:p14="http://schemas.microsoft.com/office/powerpoint/2010/main" val="2706102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297" y="0"/>
            <a:ext cx="10699577" cy="6838813"/>
          </a:xfrm>
          <a:prstGeom prst="rect">
            <a:avLst/>
          </a:prstGeom>
        </p:spPr>
      </p:pic>
    </p:spTree>
    <p:extLst>
      <p:ext uri="{BB962C8B-B14F-4D97-AF65-F5344CB8AC3E}">
        <p14:creationId xmlns:p14="http://schemas.microsoft.com/office/powerpoint/2010/main" val="742460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877" y="0"/>
            <a:ext cx="10322736" cy="6838813"/>
          </a:xfrm>
          <a:prstGeom prst="rect">
            <a:avLst/>
          </a:prstGeom>
        </p:spPr>
      </p:pic>
    </p:spTree>
    <p:extLst>
      <p:ext uri="{BB962C8B-B14F-4D97-AF65-F5344CB8AC3E}">
        <p14:creationId xmlns:p14="http://schemas.microsoft.com/office/powerpoint/2010/main" val="1494474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9776" y="-657200"/>
            <a:ext cx="8604448" cy="9144000"/>
          </a:xfrm>
          <a:prstGeom prst="rect">
            <a:avLst/>
          </a:prstGeom>
        </p:spPr>
      </p:pic>
    </p:spTree>
    <p:extLst>
      <p:ext uri="{BB962C8B-B14F-4D97-AF65-F5344CB8AC3E}">
        <p14:creationId xmlns:p14="http://schemas.microsoft.com/office/powerpoint/2010/main" val="1334953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417657"/>
            <a:ext cx="9144000" cy="1800200"/>
          </a:xfrm>
          <a:prstGeom prst="rect">
            <a:avLst/>
          </a:prstGeom>
          <a:solidFill>
            <a:srgbClr val="CCE1DF"/>
          </a:solidFill>
        </p:spPr>
        <p:txBody>
          <a:bodyPr wrap="square" rtlCol="0">
            <a:noAutofit/>
          </a:bodyPr>
          <a:lstStyle/>
          <a:p>
            <a:endParaRPr lang="de-DE" sz="3600" b="1" dirty="0" smtClean="0">
              <a:latin typeface="Arial" panose="020B0604020202020204" pitchFamily="34" charset="0"/>
              <a:cs typeface="Arial" panose="020B0604020202020204" pitchFamily="34" charset="0"/>
            </a:endParaRPr>
          </a:p>
          <a:p>
            <a:r>
              <a:rPr lang="de-DE" sz="3600" b="1" dirty="0" smtClean="0">
                <a:latin typeface="Arial" panose="020B0604020202020204" pitchFamily="34" charset="0"/>
                <a:cs typeface="Arial" panose="020B0604020202020204" pitchFamily="34" charset="0"/>
              </a:rPr>
              <a:t>	Imprint</a:t>
            </a:r>
            <a:endParaRPr lang="de-DE" sz="3600" b="1" dirty="0">
              <a:latin typeface="Arial" panose="020B0604020202020204" pitchFamily="34" charset="0"/>
              <a:cs typeface="Arial" panose="020B0604020202020204" pitchFamily="34" charset="0"/>
            </a:endParaRPr>
          </a:p>
        </p:txBody>
      </p:sp>
      <p:sp>
        <p:nvSpPr>
          <p:cNvPr id="5" name="Textfeld 4"/>
          <p:cNvSpPr txBox="1"/>
          <p:nvPr/>
        </p:nvSpPr>
        <p:spPr>
          <a:xfrm>
            <a:off x="2555776" y="2463082"/>
            <a:ext cx="6264696" cy="1107996"/>
          </a:xfrm>
          <a:prstGeom prst="rect">
            <a:avLst/>
          </a:prstGeom>
          <a:noFill/>
        </p:spPr>
        <p:txBody>
          <a:bodyPr wrap="square" rtlCol="0">
            <a:spAutoFit/>
          </a:bodyPr>
          <a:lstStyle/>
          <a:p>
            <a:r>
              <a:rPr lang="de-DE" sz="2400" dirty="0" smtClean="0">
                <a:latin typeface="Georgia" panose="02040502050405020303" pitchFamily="18" charset="0"/>
              </a:rPr>
              <a:t>Educational </a:t>
            </a:r>
            <a:r>
              <a:rPr lang="de-DE" sz="2400" dirty="0" smtClean="0">
                <a:latin typeface="Georgia" panose="02040502050405020303" pitchFamily="18" charset="0"/>
              </a:rPr>
              <a:t>material </a:t>
            </a:r>
            <a:r>
              <a:rPr lang="de-DE" sz="2400" dirty="0" err="1" smtClean="0">
                <a:latin typeface="Georgia" panose="02040502050405020303" pitchFamily="18" charset="0"/>
              </a:rPr>
              <a:t>by</a:t>
            </a:r>
            <a:r>
              <a:rPr lang="de-DE" sz="2400" dirty="0" smtClean="0">
                <a:latin typeface="Georgia" panose="02040502050405020303" pitchFamily="18" charset="0"/>
              </a:rPr>
              <a:t> </a:t>
            </a:r>
            <a:r>
              <a:rPr lang="de-DE" sz="2400" dirty="0">
                <a:latin typeface="Georgia" panose="02040502050405020303" pitchFamily="18" charset="0"/>
              </a:rPr>
              <a:t>NETZ e.V.</a:t>
            </a:r>
          </a:p>
          <a:p>
            <a:r>
              <a:rPr lang="de-DE" sz="2400" b="1" dirty="0">
                <a:latin typeface="Georgia" panose="02040502050405020303" pitchFamily="18" charset="0"/>
              </a:rPr>
              <a:t>www.bangladesch.org/bildungsheft</a:t>
            </a:r>
          </a:p>
          <a:p>
            <a:endParaRPr lang="de-DE" dirty="0"/>
          </a:p>
        </p:txBody>
      </p:sp>
      <p:pic>
        <p:nvPicPr>
          <p:cNvPr id="6" name="image.png" descr="image.png"/>
          <p:cNvPicPr>
            <a:picLocks noChangeAspect="1"/>
          </p:cNvPicPr>
          <p:nvPr/>
        </p:nvPicPr>
        <p:blipFill>
          <a:blip r:embed="rId3">
            <a:extLst/>
          </a:blip>
          <a:stretch>
            <a:fillRect/>
          </a:stretch>
        </p:blipFill>
        <p:spPr>
          <a:xfrm>
            <a:off x="406658" y="2463082"/>
            <a:ext cx="1944215" cy="945331"/>
          </a:xfrm>
          <a:prstGeom prst="rect">
            <a:avLst/>
          </a:prstGeom>
          <a:ln w="12700">
            <a:miter lim="400000"/>
          </a:ln>
        </p:spPr>
      </p:pic>
      <p:sp>
        <p:nvSpPr>
          <p:cNvPr id="7" name="Textfeld 6"/>
          <p:cNvSpPr txBox="1"/>
          <p:nvPr/>
        </p:nvSpPr>
        <p:spPr>
          <a:xfrm>
            <a:off x="2627258" y="3571078"/>
            <a:ext cx="6552728" cy="1292662"/>
          </a:xfrm>
          <a:prstGeom prst="rect">
            <a:avLst/>
          </a:prstGeom>
          <a:noFill/>
        </p:spPr>
        <p:txBody>
          <a:bodyPr wrap="square" rtlCol="0">
            <a:spAutoFit/>
          </a:bodyPr>
          <a:lstStyle/>
          <a:p>
            <a:r>
              <a:rPr lang="de-DE" sz="2000" dirty="0"/>
              <a:t>Spendenkonto</a:t>
            </a:r>
          </a:p>
          <a:p>
            <a:r>
              <a:rPr lang="de-DE" sz="2000" dirty="0"/>
              <a:t>IBAN DE82 513 900 0000 0000 6262</a:t>
            </a:r>
          </a:p>
          <a:p>
            <a:r>
              <a:rPr lang="de-DE" sz="2000" dirty="0"/>
              <a:t>BIC VB MH DE 5F </a:t>
            </a:r>
          </a:p>
          <a:p>
            <a:endParaRPr lang="de-DE" dirty="0"/>
          </a:p>
        </p:txBody>
      </p:sp>
      <p:sp>
        <p:nvSpPr>
          <p:cNvPr id="8" name="Textfeld 7"/>
          <p:cNvSpPr txBox="1"/>
          <p:nvPr/>
        </p:nvSpPr>
        <p:spPr>
          <a:xfrm>
            <a:off x="2627258" y="4863740"/>
            <a:ext cx="5832648" cy="984885"/>
          </a:xfrm>
          <a:prstGeom prst="rect">
            <a:avLst/>
          </a:prstGeom>
          <a:noFill/>
        </p:spPr>
        <p:txBody>
          <a:bodyPr wrap="square" rtlCol="0">
            <a:spAutoFit/>
          </a:bodyPr>
          <a:lstStyle/>
          <a:p>
            <a:r>
              <a:rPr lang="de-DE" sz="2000" dirty="0" smtClean="0">
                <a:latin typeface="Georgia" panose="02040502050405020303" pitchFamily="18" charset="0"/>
              </a:rPr>
              <a:t>This </a:t>
            </a:r>
            <a:r>
              <a:rPr lang="de-DE" sz="2000" dirty="0" err="1" smtClean="0">
                <a:latin typeface="Georgia" panose="02040502050405020303" pitchFamily="18" charset="0"/>
              </a:rPr>
              <a:t>powerpoint</a:t>
            </a:r>
            <a:r>
              <a:rPr lang="de-DE" sz="2000" dirty="0" smtClean="0">
                <a:latin typeface="Georgia" panose="02040502050405020303" pitchFamily="18" charset="0"/>
              </a:rPr>
              <a:t> </a:t>
            </a:r>
            <a:r>
              <a:rPr lang="de-DE" sz="2000" dirty="0" err="1" smtClean="0">
                <a:latin typeface="Georgia" panose="02040502050405020303" pitchFamily="18" charset="0"/>
              </a:rPr>
              <a:t>is</a:t>
            </a:r>
            <a:r>
              <a:rPr lang="de-DE" sz="2000" dirty="0" smtClean="0">
                <a:latin typeface="Georgia" panose="02040502050405020303" pitchFamily="18" charset="0"/>
              </a:rPr>
              <a:t> a </a:t>
            </a:r>
            <a:r>
              <a:rPr lang="de-DE" sz="2000" dirty="0" err="1" smtClean="0">
                <a:latin typeface="Georgia" panose="02040502050405020303" pitchFamily="18" charset="0"/>
              </a:rPr>
              <a:t>part</a:t>
            </a:r>
            <a:r>
              <a:rPr lang="de-DE" sz="2000" dirty="0" smtClean="0">
                <a:latin typeface="Georgia" panose="02040502050405020303" pitchFamily="18" charset="0"/>
              </a:rPr>
              <a:t> </a:t>
            </a:r>
            <a:r>
              <a:rPr lang="de-DE" sz="2000" dirty="0" err="1" smtClean="0">
                <a:latin typeface="Georgia" panose="02040502050405020303" pitchFamily="18" charset="0"/>
              </a:rPr>
              <a:t>of</a:t>
            </a:r>
            <a:r>
              <a:rPr lang="de-DE" sz="2000" dirty="0" smtClean="0">
                <a:latin typeface="Georgia" panose="02040502050405020303" pitchFamily="18" charset="0"/>
              </a:rPr>
              <a:t> : </a:t>
            </a:r>
            <a:br>
              <a:rPr lang="de-DE" sz="2000" dirty="0" smtClean="0">
                <a:latin typeface="Georgia" panose="02040502050405020303" pitchFamily="18" charset="0"/>
              </a:rPr>
            </a:br>
            <a:r>
              <a:rPr lang="de-DE" sz="2000" b="1" dirty="0" err="1" smtClean="0">
                <a:latin typeface="Georgia" panose="02040502050405020303" pitchFamily="18" charset="0"/>
              </a:rPr>
              <a:t>Climate</a:t>
            </a:r>
            <a:r>
              <a:rPr lang="de-DE" sz="2000" b="1" dirty="0" smtClean="0">
                <a:latin typeface="Georgia" panose="02040502050405020303" pitchFamily="18" charset="0"/>
              </a:rPr>
              <a:t> </a:t>
            </a:r>
            <a:r>
              <a:rPr lang="de-DE" sz="2000" b="1" dirty="0" err="1" smtClean="0">
                <a:latin typeface="Georgia" panose="02040502050405020303" pitchFamily="18" charset="0"/>
              </a:rPr>
              <a:t>change</a:t>
            </a:r>
            <a:r>
              <a:rPr lang="de-DE" sz="2000" b="1" dirty="0" smtClean="0">
                <a:latin typeface="Georgia" panose="02040502050405020303" pitchFamily="18" charset="0"/>
              </a:rPr>
              <a:t> </a:t>
            </a:r>
            <a:r>
              <a:rPr lang="de-DE" sz="2000" b="1" dirty="0" err="1" smtClean="0">
                <a:latin typeface="Georgia" panose="02040502050405020303" pitchFamily="18" charset="0"/>
              </a:rPr>
              <a:t>and</a:t>
            </a:r>
            <a:r>
              <a:rPr lang="de-DE" sz="2000" b="1" dirty="0" smtClean="0">
                <a:latin typeface="Georgia" panose="02040502050405020303" pitchFamily="18" charset="0"/>
              </a:rPr>
              <a:t> </a:t>
            </a:r>
            <a:r>
              <a:rPr lang="de-DE" sz="2000" b="1" dirty="0" err="1" smtClean="0">
                <a:latin typeface="Georgia" panose="02040502050405020303" pitchFamily="18" charset="0"/>
              </a:rPr>
              <a:t>justice</a:t>
            </a:r>
            <a:endParaRPr lang="de-DE" sz="2000" b="1" dirty="0">
              <a:latin typeface="Georgia" panose="02040502050405020303" pitchFamily="18" charset="0"/>
            </a:endParaRPr>
          </a:p>
          <a:p>
            <a:endParaRPr lang="de-DE" dirty="0"/>
          </a:p>
        </p:txBody>
      </p: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7131" y="189245"/>
            <a:ext cx="1519325" cy="456824"/>
          </a:xfrm>
          <a:prstGeom prst="rect">
            <a:avLst/>
          </a:prstGeom>
        </p:spPr>
      </p:pic>
    </p:spTree>
    <p:extLst>
      <p:ext uri="{BB962C8B-B14F-4D97-AF65-F5344CB8AC3E}">
        <p14:creationId xmlns:p14="http://schemas.microsoft.com/office/powerpoint/2010/main" val="2626177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39919"/>
            <a:ext cx="9144000" cy="1800200"/>
          </a:xfrm>
          <a:prstGeom prst="rect">
            <a:avLst/>
          </a:prstGeom>
          <a:solidFill>
            <a:srgbClr val="CCE1DF"/>
          </a:solidFill>
        </p:spPr>
        <p:txBody>
          <a:bodyPr wrap="square" rtlCol="0">
            <a:noAutofit/>
          </a:bodyPr>
          <a:lstStyle/>
          <a:p>
            <a:endParaRPr lang="de-DE" sz="3600" b="1" dirty="0" smtClean="0">
              <a:latin typeface="Arial" panose="020B0604020202020204" pitchFamily="34" charset="0"/>
              <a:cs typeface="Arial" panose="020B0604020202020204" pitchFamily="34" charset="0"/>
            </a:endParaRPr>
          </a:p>
          <a:p>
            <a:pPr algn="ctr"/>
            <a:r>
              <a:rPr lang="de-DE" sz="3600" b="1" dirty="0" smtClean="0">
                <a:latin typeface="Arial" panose="020B0604020202020204" pitchFamily="34" charset="0"/>
                <a:cs typeface="Arial" panose="020B0604020202020204" pitchFamily="34" charset="0"/>
              </a:rPr>
              <a:t>	Picture </a:t>
            </a:r>
            <a:r>
              <a:rPr lang="de-DE" sz="3600" b="1" dirty="0" err="1" smtClean="0">
                <a:latin typeface="Arial" panose="020B0604020202020204" pitchFamily="34" charset="0"/>
                <a:cs typeface="Arial" panose="020B0604020202020204" pitchFamily="34" charset="0"/>
              </a:rPr>
              <a:t>Sources</a:t>
            </a:r>
            <a:endParaRPr lang="de-DE" sz="3600" b="1" dirty="0">
              <a:latin typeface="Arial" panose="020B0604020202020204" pitchFamily="34" charset="0"/>
              <a:cs typeface="Arial" panose="020B0604020202020204" pitchFamily="34" charset="0"/>
            </a:endParaRP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0310" y="311507"/>
            <a:ext cx="1519325" cy="456824"/>
          </a:xfrm>
          <a:prstGeom prst="rect">
            <a:avLst/>
          </a:prstGeom>
        </p:spPr>
      </p:pic>
      <p:sp>
        <p:nvSpPr>
          <p:cNvPr id="2" name="Textfeld 1"/>
          <p:cNvSpPr txBox="1"/>
          <p:nvPr/>
        </p:nvSpPr>
        <p:spPr>
          <a:xfrm>
            <a:off x="156822" y="2340119"/>
            <a:ext cx="9002706" cy="4801314"/>
          </a:xfrm>
          <a:prstGeom prst="rect">
            <a:avLst/>
          </a:prstGeom>
          <a:noFill/>
        </p:spPr>
        <p:txBody>
          <a:bodyPr wrap="square" rtlCol="0">
            <a:spAutoFit/>
          </a:bodyPr>
          <a:lstStyle/>
          <a:p>
            <a:r>
              <a:rPr lang="de-DE" dirty="0" smtClean="0"/>
              <a:t>Folie 2: NASA </a:t>
            </a:r>
            <a:r>
              <a:rPr lang="de-DE" dirty="0"/>
              <a:t>Johnson Space Center [https://</a:t>
            </a:r>
            <a:r>
              <a:rPr lang="de-DE" dirty="0" smtClean="0"/>
              <a:t>commons.wikimedia.org/wiki/File:Poopo_1991.jpg; </a:t>
            </a:r>
            <a:r>
              <a:rPr lang="de-DE" dirty="0" smtClean="0"/>
              <a:t>last </a:t>
            </a:r>
            <a:r>
              <a:rPr lang="de-DE" dirty="0" err="1"/>
              <a:t>accessed</a:t>
            </a:r>
            <a:r>
              <a:rPr lang="de-DE" dirty="0"/>
              <a:t> : </a:t>
            </a:r>
            <a:r>
              <a:rPr lang="de-DE" dirty="0"/>
              <a:t>07.07.2020]</a:t>
            </a:r>
            <a:br>
              <a:rPr lang="de-DE" dirty="0"/>
            </a:br>
            <a:r>
              <a:rPr lang="de-DE" dirty="0" smtClean="0"/>
              <a:t>Folie 3: NASA </a:t>
            </a:r>
            <a:r>
              <a:rPr lang="de-DE" dirty="0"/>
              <a:t>Johnson Space Center [https://commons.wikimedia.org/wiki/File:Lake_Poop%C3%B3,_Bolivia.jpg; </a:t>
            </a:r>
            <a:r>
              <a:rPr lang="de-DE" dirty="0"/>
              <a:t>last </a:t>
            </a:r>
            <a:r>
              <a:rPr lang="de-DE" dirty="0" err="1"/>
              <a:t>accessed</a:t>
            </a:r>
            <a:r>
              <a:rPr lang="de-DE" dirty="0"/>
              <a:t> : </a:t>
            </a:r>
            <a:r>
              <a:rPr lang="de-DE" dirty="0"/>
              <a:t>07.07.2020</a:t>
            </a:r>
            <a:r>
              <a:rPr lang="de-DE" dirty="0" smtClean="0"/>
              <a:t>]</a:t>
            </a:r>
            <a:br>
              <a:rPr lang="de-DE" dirty="0" smtClean="0"/>
            </a:br>
            <a:r>
              <a:rPr lang="de-DE" dirty="0" smtClean="0"/>
              <a:t>Folie 4: </a:t>
            </a:r>
            <a:r>
              <a:rPr lang="de-DE" dirty="0" err="1" smtClean="0"/>
              <a:t>Prezydencja</a:t>
            </a:r>
            <a:r>
              <a:rPr lang="de-DE" dirty="0" smtClean="0"/>
              <a:t> </a:t>
            </a:r>
            <a:r>
              <a:rPr lang="de-DE" dirty="0"/>
              <a:t>COP24 [https://commons.wikimedia.org/wiki/File:Prezydent_COP24_Micha%C5%82_Kurtyka_po_przyj%C4%99ciu_Katowice_Rulebook.jpg; </a:t>
            </a:r>
            <a:r>
              <a:rPr lang="de-DE" dirty="0"/>
              <a:t>last </a:t>
            </a:r>
            <a:r>
              <a:rPr lang="de-DE" dirty="0" err="1"/>
              <a:t>accessed</a:t>
            </a:r>
            <a:r>
              <a:rPr lang="de-DE" dirty="0"/>
              <a:t> : </a:t>
            </a:r>
            <a:r>
              <a:rPr lang="de-DE" dirty="0"/>
              <a:t>07.07.2020</a:t>
            </a:r>
            <a:r>
              <a:rPr lang="de-DE" dirty="0" smtClean="0"/>
              <a:t>]</a:t>
            </a:r>
            <a:br>
              <a:rPr lang="de-DE" dirty="0" smtClean="0"/>
            </a:br>
            <a:r>
              <a:rPr lang="de-DE" dirty="0" smtClean="0"/>
              <a:t>Folie 5: </a:t>
            </a:r>
            <a:r>
              <a:rPr lang="de-DE" dirty="0"/>
              <a:t>Kurt Seebauer [https://commons.wikimedia.org/wiki/File:Bayerischer_wald_kahlgefressen.jpg; </a:t>
            </a:r>
            <a:r>
              <a:rPr lang="de-DE" dirty="0"/>
              <a:t>last </a:t>
            </a:r>
            <a:r>
              <a:rPr lang="de-DE" dirty="0" err="1"/>
              <a:t>accessed</a:t>
            </a:r>
            <a:r>
              <a:rPr lang="de-DE" dirty="0"/>
              <a:t> : </a:t>
            </a:r>
            <a:r>
              <a:rPr lang="de-DE" dirty="0"/>
              <a:t>07.07.2020</a:t>
            </a:r>
            <a:r>
              <a:rPr lang="de-DE" dirty="0" smtClean="0"/>
              <a:t>]</a:t>
            </a:r>
          </a:p>
          <a:p>
            <a:r>
              <a:rPr lang="de-DE" dirty="0" smtClean="0"/>
              <a:t>Folie 6: </a:t>
            </a:r>
            <a:r>
              <a:rPr lang="de-DE" dirty="0" err="1"/>
              <a:t>NASA's</a:t>
            </a:r>
            <a:r>
              <a:rPr lang="de-DE" dirty="0"/>
              <a:t> </a:t>
            </a:r>
            <a:r>
              <a:rPr lang="de-DE" dirty="0" err="1"/>
              <a:t>Oceans</a:t>
            </a:r>
            <a:r>
              <a:rPr lang="de-DE" dirty="0"/>
              <a:t> </a:t>
            </a:r>
            <a:r>
              <a:rPr lang="de-DE" dirty="0" err="1"/>
              <a:t>Melting</a:t>
            </a:r>
            <a:r>
              <a:rPr lang="de-DE" dirty="0"/>
              <a:t> </a:t>
            </a:r>
            <a:r>
              <a:rPr lang="de-DE" dirty="0" err="1"/>
              <a:t>Greenland</a:t>
            </a:r>
            <a:r>
              <a:rPr lang="de-DE" dirty="0"/>
              <a:t> Mission [https://sealevel.nasa.gov/news/74/glaciers-on-the-edge; </a:t>
            </a:r>
            <a:r>
              <a:rPr lang="de-DE" dirty="0"/>
              <a:t>last </a:t>
            </a:r>
            <a:r>
              <a:rPr lang="de-DE" dirty="0" err="1"/>
              <a:t>accessed</a:t>
            </a:r>
            <a:r>
              <a:rPr lang="de-DE" dirty="0"/>
              <a:t> : </a:t>
            </a:r>
            <a:r>
              <a:rPr lang="de-DE" dirty="0"/>
              <a:t>07.07.2020</a:t>
            </a:r>
            <a:r>
              <a:rPr lang="de-DE" dirty="0" smtClean="0"/>
              <a:t>]</a:t>
            </a:r>
            <a:br>
              <a:rPr lang="de-DE" dirty="0" smtClean="0"/>
            </a:br>
            <a:r>
              <a:rPr lang="de-DE" dirty="0" smtClean="0"/>
              <a:t>Folie 7: Holger </a:t>
            </a:r>
            <a:r>
              <a:rPr lang="de-DE" dirty="0" err="1"/>
              <a:t>Casselmann</a:t>
            </a:r>
            <a:r>
              <a:rPr lang="de-DE" dirty="0"/>
              <a:t> [https://commons.wikimedia.org/wiki/File:Potatoes_feeding_damage_HC1.JPG; </a:t>
            </a:r>
            <a:r>
              <a:rPr lang="de-DE" dirty="0"/>
              <a:t>last </a:t>
            </a:r>
            <a:r>
              <a:rPr lang="de-DE" dirty="0" err="1"/>
              <a:t>accessed</a:t>
            </a:r>
            <a:r>
              <a:rPr lang="de-DE" dirty="0"/>
              <a:t> </a:t>
            </a:r>
            <a:r>
              <a:rPr lang="de-DE" dirty="0" smtClean="0"/>
              <a:t>: </a:t>
            </a:r>
            <a:r>
              <a:rPr lang="de-DE" dirty="0"/>
              <a:t>27.09.2020]</a:t>
            </a:r>
            <a:br>
              <a:rPr lang="de-DE" dirty="0"/>
            </a:br>
            <a:endParaRPr lang="de-DE" dirty="0"/>
          </a:p>
        </p:txBody>
      </p:sp>
    </p:spTree>
    <p:extLst>
      <p:ext uri="{BB962C8B-B14F-4D97-AF65-F5344CB8AC3E}">
        <p14:creationId xmlns:p14="http://schemas.microsoft.com/office/powerpoint/2010/main" val="28938237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39919"/>
            <a:ext cx="9144000" cy="1800200"/>
          </a:xfrm>
          <a:prstGeom prst="rect">
            <a:avLst/>
          </a:prstGeom>
          <a:solidFill>
            <a:srgbClr val="CCE1DF"/>
          </a:solidFill>
        </p:spPr>
        <p:txBody>
          <a:bodyPr wrap="square" rtlCol="0">
            <a:noAutofit/>
          </a:bodyPr>
          <a:lstStyle/>
          <a:p>
            <a:endParaRPr lang="de-DE" sz="3600" b="1" dirty="0" smtClean="0">
              <a:latin typeface="Arial" panose="020B0604020202020204" pitchFamily="34" charset="0"/>
              <a:cs typeface="Arial" panose="020B0604020202020204" pitchFamily="34" charset="0"/>
            </a:endParaRPr>
          </a:p>
          <a:p>
            <a:pPr algn="ctr"/>
            <a:r>
              <a:rPr lang="de-DE" sz="3600" b="1" dirty="0" smtClean="0">
                <a:latin typeface="Arial" panose="020B0604020202020204" pitchFamily="34" charset="0"/>
                <a:cs typeface="Arial" panose="020B0604020202020204" pitchFamily="34" charset="0"/>
              </a:rPr>
              <a:t>	Picture </a:t>
            </a:r>
            <a:r>
              <a:rPr lang="de-DE" sz="3600" b="1" dirty="0" err="1" smtClean="0">
                <a:latin typeface="Arial" panose="020B0604020202020204" pitchFamily="34" charset="0"/>
                <a:cs typeface="Arial" panose="020B0604020202020204" pitchFamily="34" charset="0"/>
              </a:rPr>
              <a:t>Sources</a:t>
            </a:r>
            <a:endParaRPr lang="de-DE" sz="3600" b="1" dirty="0">
              <a:latin typeface="Arial" panose="020B0604020202020204" pitchFamily="34" charset="0"/>
              <a:cs typeface="Arial" panose="020B0604020202020204" pitchFamily="34" charset="0"/>
            </a:endParaRP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0310" y="311507"/>
            <a:ext cx="1519325" cy="456824"/>
          </a:xfrm>
          <a:prstGeom prst="rect">
            <a:avLst/>
          </a:prstGeom>
        </p:spPr>
      </p:pic>
      <p:sp>
        <p:nvSpPr>
          <p:cNvPr id="2" name="Textfeld 1"/>
          <p:cNvSpPr txBox="1"/>
          <p:nvPr/>
        </p:nvSpPr>
        <p:spPr>
          <a:xfrm>
            <a:off x="141294" y="2492896"/>
            <a:ext cx="9002706" cy="3970318"/>
          </a:xfrm>
          <a:prstGeom prst="rect">
            <a:avLst/>
          </a:prstGeom>
          <a:noFill/>
        </p:spPr>
        <p:txBody>
          <a:bodyPr wrap="square" rtlCol="0">
            <a:spAutoFit/>
          </a:bodyPr>
          <a:lstStyle/>
          <a:p>
            <a:r>
              <a:rPr lang="de-DE" dirty="0" smtClean="0"/>
              <a:t>Folie 8: </a:t>
            </a:r>
            <a:r>
              <a:rPr lang="de-DE" dirty="0"/>
              <a:t>Mark Wolfe/FEMA [https://commons.wikimedia.org/wiki/File:Bugaboo_forest_fire.jpg; </a:t>
            </a:r>
            <a:r>
              <a:rPr lang="de-DE" dirty="0"/>
              <a:t>last </a:t>
            </a:r>
            <a:r>
              <a:rPr lang="de-DE" dirty="0" err="1" smtClean="0"/>
              <a:t>accessed</a:t>
            </a:r>
            <a:r>
              <a:rPr lang="de-DE" dirty="0" smtClean="0"/>
              <a:t>: </a:t>
            </a:r>
            <a:r>
              <a:rPr lang="de-DE" dirty="0" smtClean="0"/>
              <a:t>07.07.2020]</a:t>
            </a:r>
            <a:r>
              <a:rPr lang="de-DE" dirty="0"/>
              <a:t/>
            </a:r>
            <a:br>
              <a:rPr lang="de-DE" dirty="0"/>
            </a:br>
            <a:r>
              <a:rPr lang="de-DE" dirty="0" smtClean="0"/>
              <a:t>Folie 9: </a:t>
            </a:r>
            <a:r>
              <a:rPr lang="de-DE" dirty="0"/>
              <a:t>Tobias </a:t>
            </a:r>
            <a:r>
              <a:rPr lang="de-DE" dirty="0" err="1"/>
              <a:t>Möritz</a:t>
            </a:r>
            <a:r>
              <a:rPr lang="de-DE" dirty="0"/>
              <a:t> [https://commons.wikimedia.org/wiki/File:31.05.2019_-_FFF_Die-In-Demo_(48453948102).jpg; </a:t>
            </a:r>
            <a:r>
              <a:rPr lang="de-DE" dirty="0"/>
              <a:t>last </a:t>
            </a:r>
            <a:r>
              <a:rPr lang="de-DE" dirty="0" err="1" smtClean="0"/>
              <a:t>accessed</a:t>
            </a:r>
            <a:r>
              <a:rPr lang="de-DE" dirty="0" smtClean="0"/>
              <a:t>: </a:t>
            </a:r>
            <a:r>
              <a:rPr lang="de-DE" dirty="0" smtClean="0"/>
              <a:t>07.07.2020]</a:t>
            </a:r>
            <a:br>
              <a:rPr lang="de-DE" dirty="0" smtClean="0"/>
            </a:br>
            <a:r>
              <a:rPr lang="de-DE" dirty="0" smtClean="0"/>
              <a:t>Folie 10: </a:t>
            </a:r>
            <a:r>
              <a:rPr lang="de-DE" dirty="0"/>
              <a:t>FFF Bangladesch [https://www.facebook.com/fridays4future.bd/; </a:t>
            </a:r>
            <a:r>
              <a:rPr lang="de-DE" dirty="0"/>
              <a:t>last </a:t>
            </a:r>
            <a:r>
              <a:rPr lang="de-DE" dirty="0" err="1" smtClean="0"/>
              <a:t>accessed</a:t>
            </a:r>
            <a:r>
              <a:rPr lang="de-DE" dirty="0" smtClean="0"/>
              <a:t>: </a:t>
            </a:r>
            <a:r>
              <a:rPr lang="de-DE" dirty="0" smtClean="0"/>
              <a:t>14.07.2020</a:t>
            </a:r>
            <a:br>
              <a:rPr lang="de-DE" dirty="0" smtClean="0"/>
            </a:br>
            <a:r>
              <a:rPr lang="de-DE" dirty="0" smtClean="0"/>
              <a:t>Folie 11: </a:t>
            </a:r>
            <a:r>
              <a:rPr lang="de-DE" dirty="0"/>
              <a:t>Tola69 [https://commons.wikimedia.org/wiki/File:Toter_Fisch.jpg; </a:t>
            </a:r>
            <a:r>
              <a:rPr lang="de-DE" dirty="0"/>
              <a:t>last </a:t>
            </a:r>
            <a:r>
              <a:rPr lang="de-DE" dirty="0" err="1" smtClean="0"/>
              <a:t>accessed</a:t>
            </a:r>
            <a:r>
              <a:rPr lang="de-DE" dirty="0" smtClean="0"/>
              <a:t>: </a:t>
            </a:r>
            <a:r>
              <a:rPr lang="de-DE" dirty="0" smtClean="0"/>
              <a:t>07.07.2020]</a:t>
            </a:r>
            <a:r>
              <a:rPr lang="de-DE" dirty="0"/>
              <a:t/>
            </a:r>
            <a:br>
              <a:rPr lang="de-DE" dirty="0"/>
            </a:br>
            <a:r>
              <a:rPr lang="de-DE" dirty="0" smtClean="0"/>
              <a:t>Folie 13: </a:t>
            </a:r>
            <a:r>
              <a:rPr lang="de-DE" dirty="0"/>
              <a:t>European Parlament [https://de.m.wikipedia.org/wiki/Datei:Greta_Thunberg_urges_MEPs_to_show_climate_leadership_(49618310531).jpg; </a:t>
            </a:r>
            <a:r>
              <a:rPr lang="de-DE" dirty="0"/>
              <a:t>last </a:t>
            </a:r>
            <a:r>
              <a:rPr lang="de-DE" dirty="0" err="1" smtClean="0"/>
              <a:t>accessed</a:t>
            </a:r>
            <a:r>
              <a:rPr lang="de-DE" dirty="0" smtClean="0"/>
              <a:t>: </a:t>
            </a:r>
            <a:r>
              <a:rPr lang="de-DE" dirty="0" smtClean="0"/>
              <a:t>07.07.2020]</a:t>
            </a:r>
            <a:br>
              <a:rPr lang="de-DE" dirty="0" smtClean="0"/>
            </a:br>
            <a:r>
              <a:rPr lang="de-DE" dirty="0" smtClean="0"/>
              <a:t>Folie 14: </a:t>
            </a:r>
            <a:r>
              <a:rPr lang="de-DE" dirty="0"/>
              <a:t>Igor </a:t>
            </a:r>
            <a:r>
              <a:rPr lang="de-DE" dirty="0" err="1"/>
              <a:t>Jefimovs</a:t>
            </a:r>
            <a:r>
              <a:rPr lang="de-DE" dirty="0"/>
              <a:t> [https://commons.wikimedia.org/wiki/File:Smog_over_Almaty.jpg; </a:t>
            </a:r>
            <a:r>
              <a:rPr lang="de-DE" dirty="0"/>
              <a:t>last </a:t>
            </a:r>
            <a:r>
              <a:rPr lang="de-DE" dirty="0" err="1" smtClean="0"/>
              <a:t>accessed</a:t>
            </a:r>
            <a:r>
              <a:rPr lang="de-DE" dirty="0" smtClean="0"/>
              <a:t>: </a:t>
            </a:r>
            <a:r>
              <a:rPr lang="de-DE" dirty="0" smtClean="0"/>
              <a:t>14.07.2020]</a:t>
            </a:r>
            <a:r>
              <a:rPr lang="de-DE" dirty="0"/>
              <a:t/>
            </a:r>
            <a:br>
              <a:rPr lang="de-DE" dirty="0"/>
            </a:br>
            <a:endParaRPr lang="de-DE" dirty="0"/>
          </a:p>
        </p:txBody>
      </p:sp>
    </p:spTree>
    <p:extLst>
      <p:ext uri="{BB962C8B-B14F-4D97-AF65-F5344CB8AC3E}">
        <p14:creationId xmlns:p14="http://schemas.microsoft.com/office/powerpoint/2010/main" val="3205668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0" y="539919"/>
            <a:ext cx="9144000" cy="1800200"/>
          </a:xfrm>
          <a:prstGeom prst="rect">
            <a:avLst/>
          </a:prstGeom>
          <a:solidFill>
            <a:srgbClr val="CCE1DF"/>
          </a:solidFill>
        </p:spPr>
        <p:txBody>
          <a:bodyPr wrap="square" rtlCol="0">
            <a:noAutofit/>
          </a:bodyPr>
          <a:lstStyle/>
          <a:p>
            <a:endParaRPr lang="de-DE" sz="3600" b="1" dirty="0">
              <a:latin typeface="Arial" panose="020B0604020202020204" pitchFamily="34" charset="0"/>
              <a:cs typeface="Arial" panose="020B0604020202020204" pitchFamily="34" charset="0"/>
            </a:endParaRPr>
          </a:p>
          <a:p>
            <a:r>
              <a:rPr lang="de-DE" sz="3600" b="1" dirty="0">
                <a:latin typeface="Arial" panose="020B0604020202020204" pitchFamily="34" charset="0"/>
                <a:cs typeface="Arial" panose="020B0604020202020204" pitchFamily="34" charset="0"/>
              </a:rPr>
              <a:t>	Picture </a:t>
            </a:r>
            <a:r>
              <a:rPr lang="de-DE" sz="3600" b="1" dirty="0" err="1">
                <a:latin typeface="Arial" panose="020B0604020202020204" pitchFamily="34" charset="0"/>
                <a:cs typeface="Arial" panose="020B0604020202020204" pitchFamily="34" charset="0"/>
              </a:rPr>
              <a:t>Sources</a:t>
            </a:r>
            <a:endParaRPr lang="de-DE" sz="3600" b="1" dirty="0">
              <a:latin typeface="Arial" panose="020B0604020202020204" pitchFamily="34" charset="0"/>
              <a:cs typeface="Arial" panose="020B0604020202020204" pitchFamily="34" charset="0"/>
            </a:endParaRPr>
          </a:p>
          <a:p>
            <a:endParaRPr lang="de-DE" sz="3600" b="1" dirty="0">
              <a:latin typeface="Arial" panose="020B0604020202020204" pitchFamily="34" charset="0"/>
              <a:cs typeface="Arial" panose="020B0604020202020204" pitchFamily="34" charset="0"/>
            </a:endParaRP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0310" y="311507"/>
            <a:ext cx="1519325" cy="456824"/>
          </a:xfrm>
          <a:prstGeom prst="rect">
            <a:avLst/>
          </a:prstGeom>
        </p:spPr>
      </p:pic>
      <p:sp>
        <p:nvSpPr>
          <p:cNvPr id="2" name="Textfeld 1"/>
          <p:cNvSpPr txBox="1"/>
          <p:nvPr/>
        </p:nvSpPr>
        <p:spPr>
          <a:xfrm>
            <a:off x="141294" y="2492896"/>
            <a:ext cx="9002706" cy="4247317"/>
          </a:xfrm>
          <a:prstGeom prst="rect">
            <a:avLst/>
          </a:prstGeom>
          <a:noFill/>
        </p:spPr>
        <p:txBody>
          <a:bodyPr wrap="square" rtlCol="0">
            <a:spAutoFit/>
          </a:bodyPr>
          <a:lstStyle/>
          <a:p>
            <a:r>
              <a:rPr lang="de-DE" dirty="0" smtClean="0"/>
              <a:t>Folie 15: </a:t>
            </a:r>
            <a:r>
              <a:rPr lang="de-DE" dirty="0" err="1"/>
              <a:t>Jivee</a:t>
            </a:r>
            <a:r>
              <a:rPr lang="de-DE" dirty="0"/>
              <a:t> Blau [https://commons.wikimedia.org/wiki/File:Worms-_Flo%C3%9Fhafenstra%C3%9Fe-_Bushaltestelle_Naturfreundehaus_(bei_Hochwasser_in_Mitteleuropa_2013)_3.6.2013.JPG; </a:t>
            </a:r>
            <a:r>
              <a:rPr lang="de-DE" dirty="0"/>
              <a:t>last </a:t>
            </a:r>
            <a:r>
              <a:rPr lang="de-DE" dirty="0" err="1" smtClean="0"/>
              <a:t>accessed</a:t>
            </a:r>
            <a:r>
              <a:rPr lang="de-DE" dirty="0" smtClean="0"/>
              <a:t>: </a:t>
            </a:r>
            <a:r>
              <a:rPr lang="de-DE" dirty="0"/>
              <a:t>14.07.2020</a:t>
            </a:r>
            <a:r>
              <a:rPr lang="de-DE" dirty="0" smtClean="0"/>
              <a:t>]</a:t>
            </a:r>
            <a:r>
              <a:rPr lang="de-DE" dirty="0"/>
              <a:t/>
            </a:r>
            <a:br>
              <a:rPr lang="de-DE" dirty="0"/>
            </a:br>
            <a:r>
              <a:rPr lang="de-DE" dirty="0" smtClean="0"/>
              <a:t>Folie 16: </a:t>
            </a:r>
            <a:r>
              <a:rPr lang="de-DE" dirty="0"/>
              <a:t>Arnaud BOUISSOU [https://www.flickr.com/photos/cop21/23595388112; </a:t>
            </a:r>
            <a:r>
              <a:rPr lang="de-DE" dirty="0"/>
              <a:t>last </a:t>
            </a:r>
            <a:r>
              <a:rPr lang="de-DE" dirty="0" err="1" smtClean="0"/>
              <a:t>accessed</a:t>
            </a:r>
            <a:r>
              <a:rPr lang="de-DE" dirty="0" smtClean="0"/>
              <a:t>: </a:t>
            </a:r>
            <a:r>
              <a:rPr lang="de-DE" dirty="0"/>
              <a:t>14.07.2020]</a:t>
            </a:r>
            <a:r>
              <a:rPr lang="de-DE" dirty="0" smtClean="0"/>
              <a:t/>
            </a:r>
            <a:br>
              <a:rPr lang="de-DE" dirty="0" smtClean="0"/>
            </a:br>
            <a:r>
              <a:rPr lang="de-DE" dirty="0" smtClean="0"/>
              <a:t>Folie 17: </a:t>
            </a:r>
            <a:r>
              <a:rPr lang="en-US" dirty="0" err="1"/>
              <a:t>Vogone</a:t>
            </a:r>
            <a:r>
              <a:rPr lang="en-US" dirty="0"/>
              <a:t>, derivate work of Alchemist-</a:t>
            </a:r>
            <a:r>
              <a:rPr lang="en-US" dirty="0" err="1"/>
              <a:t>hp</a:t>
            </a:r>
            <a:r>
              <a:rPr lang="en-US" dirty="0"/>
              <a:t> </a:t>
            </a:r>
            <a:r>
              <a:rPr lang="de-DE" dirty="0"/>
              <a:t>[https://commons.wikimedia.org/wiki/File:Kohlekraftwerk_Niederau%C3%9Fem_edit.JPG; </a:t>
            </a:r>
            <a:r>
              <a:rPr lang="de-DE" dirty="0"/>
              <a:t>last </a:t>
            </a:r>
            <a:r>
              <a:rPr lang="de-DE" dirty="0" err="1" smtClean="0"/>
              <a:t>accessed</a:t>
            </a:r>
            <a:r>
              <a:rPr lang="de-DE" dirty="0" smtClean="0"/>
              <a:t>: </a:t>
            </a:r>
            <a:r>
              <a:rPr lang="de-DE" dirty="0"/>
              <a:t>14.07.2020]</a:t>
            </a:r>
            <a:r>
              <a:rPr lang="de-DE" dirty="0" smtClean="0"/>
              <a:t/>
            </a:r>
            <a:br>
              <a:rPr lang="de-DE" dirty="0" smtClean="0"/>
            </a:br>
            <a:r>
              <a:rPr lang="de-DE" dirty="0" smtClean="0"/>
              <a:t>Folie 18: </a:t>
            </a:r>
            <a:r>
              <a:rPr lang="de-DE" dirty="0"/>
              <a:t>CSIRO [https://commons.wikimedia.org/wiki/File:CSIRO_ScienceImage_429_Drought_Effected_Landscape.jpg; </a:t>
            </a:r>
            <a:r>
              <a:rPr lang="de-DE" dirty="0"/>
              <a:t>last </a:t>
            </a:r>
            <a:r>
              <a:rPr lang="de-DE" dirty="0" err="1" smtClean="0"/>
              <a:t>accessed</a:t>
            </a:r>
            <a:r>
              <a:rPr lang="de-DE" dirty="0" smtClean="0"/>
              <a:t>: </a:t>
            </a:r>
            <a:r>
              <a:rPr lang="de-DE" dirty="0"/>
              <a:t>14.07.2020]</a:t>
            </a:r>
            <a:br>
              <a:rPr lang="de-DE" dirty="0"/>
            </a:br>
            <a:r>
              <a:rPr lang="de-DE" dirty="0" smtClean="0"/>
              <a:t>Folie 19: </a:t>
            </a:r>
            <a:r>
              <a:rPr lang="de-DE" dirty="0"/>
              <a:t>BYMC [https://www.facebook.com/BDYOMOC; </a:t>
            </a:r>
            <a:r>
              <a:rPr lang="de-DE" dirty="0"/>
              <a:t>last </a:t>
            </a:r>
            <a:r>
              <a:rPr lang="de-DE" dirty="0" err="1" smtClean="0"/>
              <a:t>accessed</a:t>
            </a:r>
            <a:r>
              <a:rPr lang="de-DE" dirty="0" smtClean="0"/>
              <a:t>: </a:t>
            </a:r>
            <a:r>
              <a:rPr lang="de-DE" dirty="0"/>
              <a:t>14.07.2020]</a:t>
            </a:r>
            <a:br>
              <a:rPr lang="de-DE" dirty="0"/>
            </a:br>
            <a:r>
              <a:rPr lang="de-DE" dirty="0"/>
              <a:t/>
            </a:r>
            <a:br>
              <a:rPr lang="de-DE" dirty="0"/>
            </a:br>
            <a:endParaRPr lang="de-DE" dirty="0"/>
          </a:p>
        </p:txBody>
      </p:sp>
    </p:spTree>
    <p:extLst>
      <p:ext uri="{BB962C8B-B14F-4D97-AF65-F5344CB8AC3E}">
        <p14:creationId xmlns:p14="http://schemas.microsoft.com/office/powerpoint/2010/main" val="38539997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24317" y="4101510"/>
            <a:ext cx="9222632" cy="2448272"/>
          </a:xfrm>
          <a:prstGeom prst="rect">
            <a:avLst/>
          </a:prstGeom>
          <a:solidFill>
            <a:srgbClr val="CCE1DF"/>
          </a:solidFill>
        </p:spPr>
        <p:txBody>
          <a:bodyPr wrap="square" rtlCol="0">
            <a:noAutofit/>
          </a:bodyPr>
          <a:lstStyle/>
          <a:p>
            <a:endParaRPr lang="de-DE" sz="3600" b="1" dirty="0" smtClean="0">
              <a:latin typeface="Arial" panose="020B0604020202020204" pitchFamily="34" charset="0"/>
              <a:cs typeface="Arial" panose="020B0604020202020204" pitchFamily="34" charset="0"/>
            </a:endParaRPr>
          </a:p>
        </p:txBody>
      </p:sp>
      <p:pic>
        <p:nvPicPr>
          <p:cNvPr id="3" name="Grafik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535" y="4593952"/>
            <a:ext cx="3068255" cy="1430935"/>
          </a:xfrm>
          <a:prstGeom prst="rect">
            <a:avLst/>
          </a:prstGeom>
        </p:spPr>
      </p:pic>
      <p:sp>
        <p:nvSpPr>
          <p:cNvPr id="2" name="Textfeld 1"/>
          <p:cNvSpPr txBox="1"/>
          <p:nvPr/>
        </p:nvSpPr>
        <p:spPr>
          <a:xfrm>
            <a:off x="3460841" y="4101510"/>
            <a:ext cx="5842818" cy="1200329"/>
          </a:xfrm>
          <a:prstGeom prst="rect">
            <a:avLst/>
          </a:prstGeom>
          <a:noFill/>
        </p:spPr>
        <p:txBody>
          <a:bodyPr wrap="square" rtlCol="0">
            <a:spAutoFit/>
          </a:bodyPr>
          <a:lstStyle/>
          <a:p>
            <a:r>
              <a:rPr lang="en-US" b="1" dirty="0"/>
              <a:t>Supported by ENGAGEMENT GLOBAL and</a:t>
            </a:r>
          </a:p>
          <a:p>
            <a:r>
              <a:rPr lang="en-US" b="1" dirty="0" err="1"/>
              <a:t>Brot</a:t>
            </a:r>
            <a:r>
              <a:rPr lang="en-US" b="1" dirty="0"/>
              <a:t> </a:t>
            </a:r>
            <a:r>
              <a:rPr lang="en-US" b="1" dirty="0" err="1"/>
              <a:t>für</a:t>
            </a:r>
            <a:r>
              <a:rPr lang="en-US" b="1" dirty="0"/>
              <a:t> die Welt with funds from the</a:t>
            </a:r>
          </a:p>
          <a:p>
            <a:r>
              <a:rPr lang="en-US" b="1" dirty="0"/>
              <a:t>German Federal Ministry for Economic Cooperation and </a:t>
            </a:r>
            <a:r>
              <a:rPr lang="en-US" b="1" dirty="0" smtClean="0"/>
              <a:t>Development</a:t>
            </a:r>
            <a:endParaRPr lang="de-DE" dirty="0"/>
          </a:p>
        </p:txBody>
      </p:sp>
      <p:sp>
        <p:nvSpPr>
          <p:cNvPr id="6" name="Textfeld 5"/>
          <p:cNvSpPr txBox="1"/>
          <p:nvPr/>
        </p:nvSpPr>
        <p:spPr>
          <a:xfrm>
            <a:off x="3450806" y="5304110"/>
            <a:ext cx="5663306" cy="1077218"/>
          </a:xfrm>
          <a:prstGeom prst="rect">
            <a:avLst/>
          </a:prstGeom>
          <a:noFill/>
        </p:spPr>
        <p:txBody>
          <a:bodyPr wrap="square" rtlCol="0">
            <a:spAutoFit/>
          </a:bodyPr>
          <a:lstStyle/>
          <a:p>
            <a:r>
              <a:rPr lang="en-US" sz="1600" dirty="0"/>
              <a:t>NETZ Partnership for Development and Justice </a:t>
            </a:r>
            <a:r>
              <a:rPr lang="en-US" sz="1600" dirty="0" err="1"/>
              <a:t>e.V</a:t>
            </a:r>
            <a:r>
              <a:rPr lang="en-US" sz="1600" dirty="0"/>
              <a:t>. is responsible for the content of this publication; the positions presented here do not represent the position of Engagement Global and the Federal Ministry for Economic Cooperation and Development</a:t>
            </a:r>
            <a:r>
              <a:rPr lang="en-US" sz="1600" dirty="0" smtClean="0"/>
              <a:t>.</a:t>
            </a:r>
            <a:endParaRPr lang="de-DE" sz="1600" dirty="0"/>
          </a:p>
        </p:txBody>
      </p:sp>
    </p:spTree>
    <p:extLst>
      <p:ext uri="{BB962C8B-B14F-4D97-AF65-F5344CB8AC3E}">
        <p14:creationId xmlns:p14="http://schemas.microsoft.com/office/powerpoint/2010/main" val="2191834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2448" y="-765634"/>
            <a:ext cx="9019103" cy="9144002"/>
          </a:xfrm>
          <a:prstGeom prst="rect">
            <a:avLst/>
          </a:prstGeom>
        </p:spPr>
      </p:pic>
    </p:spTree>
    <p:extLst>
      <p:ext uri="{BB962C8B-B14F-4D97-AF65-F5344CB8AC3E}">
        <p14:creationId xmlns:p14="http://schemas.microsoft.com/office/powerpoint/2010/main" val="1205103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552" y="6365"/>
            <a:ext cx="10044608" cy="6851635"/>
          </a:xfrm>
          <a:prstGeom prst="rect">
            <a:avLst/>
          </a:prstGeom>
        </p:spPr>
      </p:pic>
    </p:spTree>
    <p:extLst>
      <p:ext uri="{BB962C8B-B14F-4D97-AF65-F5344CB8AC3E}">
        <p14:creationId xmlns:p14="http://schemas.microsoft.com/office/powerpoint/2010/main" val="833865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0" y="0"/>
            <a:ext cx="9108400" cy="6858000"/>
          </a:xfrm>
          <a:prstGeom prst="rect">
            <a:avLst/>
          </a:prstGeom>
        </p:spPr>
      </p:pic>
    </p:spTree>
    <p:extLst>
      <p:ext uri="{BB962C8B-B14F-4D97-AF65-F5344CB8AC3E}">
        <p14:creationId xmlns:p14="http://schemas.microsoft.com/office/powerpoint/2010/main" val="1481215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998" y="0"/>
            <a:ext cx="10367996" cy="6871498"/>
          </a:xfrm>
          <a:prstGeom prst="rect">
            <a:avLst/>
          </a:prstGeom>
        </p:spPr>
      </p:pic>
    </p:spTree>
    <p:extLst>
      <p:ext uri="{BB962C8B-B14F-4D97-AF65-F5344CB8AC3E}">
        <p14:creationId xmlns:p14="http://schemas.microsoft.com/office/powerpoint/2010/main" val="2308574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501" y="1"/>
            <a:ext cx="10287001" cy="6858000"/>
          </a:xfrm>
          <a:prstGeom prst="rect">
            <a:avLst/>
          </a:prstGeom>
        </p:spPr>
      </p:pic>
    </p:spTree>
    <p:extLst>
      <p:ext uri="{BB962C8B-B14F-4D97-AF65-F5344CB8AC3E}">
        <p14:creationId xmlns:p14="http://schemas.microsoft.com/office/powerpoint/2010/main" val="1435796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391" y="1"/>
            <a:ext cx="10312781" cy="6858000"/>
          </a:xfrm>
          <a:prstGeom prst="rect">
            <a:avLst/>
          </a:prstGeom>
        </p:spPr>
      </p:pic>
    </p:spTree>
    <p:extLst>
      <p:ext uri="{BB962C8B-B14F-4D97-AF65-F5344CB8AC3E}">
        <p14:creationId xmlns:p14="http://schemas.microsoft.com/office/powerpoint/2010/main" val="3593510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391" y="0"/>
            <a:ext cx="10312781" cy="6857999"/>
          </a:xfrm>
          <a:prstGeom prst="rect">
            <a:avLst/>
          </a:prstGeom>
        </p:spPr>
      </p:pic>
    </p:spTree>
    <p:extLst>
      <p:ext uri="{BB962C8B-B14F-4D97-AF65-F5344CB8AC3E}">
        <p14:creationId xmlns:p14="http://schemas.microsoft.com/office/powerpoint/2010/main" val="2368668795"/>
      </p:ext>
    </p:extLst>
  </p:cSld>
  <p:clrMapOvr>
    <a:masterClrMapping/>
  </p:clrMapOvr>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3452</Words>
  <Application>Microsoft Office PowerPoint</Application>
  <PresentationFormat>Bildschirmpräsentation (4:3)</PresentationFormat>
  <Paragraphs>137</Paragraphs>
  <Slides>24</Slides>
  <Notes>20</Notes>
  <HiddenSlides>0</HiddenSlides>
  <MMClips>0</MMClips>
  <ScaleCrop>false</ScaleCrop>
  <HeadingPairs>
    <vt:vector size="4" baseType="variant">
      <vt:variant>
        <vt:lpstr>Design</vt:lpstr>
      </vt:variant>
      <vt:variant>
        <vt:i4>1</vt:i4>
      </vt:variant>
      <vt:variant>
        <vt:lpstr>Folientitel</vt:lpstr>
      </vt:variant>
      <vt:variant>
        <vt:i4>24</vt:i4>
      </vt:variant>
    </vt:vector>
  </HeadingPairs>
  <TitlesOfParts>
    <vt:vector size="25" baseType="lpstr">
      <vt:lpstr>Larissa-Design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Franziska Gaube</dc:creator>
  <cp:lastModifiedBy>Windows-Benutzer</cp:lastModifiedBy>
  <cp:revision>35</cp:revision>
  <dcterms:created xsi:type="dcterms:W3CDTF">2020-07-07T07:09:17Z</dcterms:created>
  <dcterms:modified xsi:type="dcterms:W3CDTF">2021-04-07T10:02:07Z</dcterms:modified>
</cp:coreProperties>
</file>