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2.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285" r:id="rId2"/>
    <p:sldId id="257" r:id="rId3"/>
    <p:sldId id="291" r:id="rId4"/>
    <p:sldId id="259" r:id="rId5"/>
    <p:sldId id="292" r:id="rId6"/>
    <p:sldId id="260" r:id="rId7"/>
    <p:sldId id="293" r:id="rId8"/>
    <p:sldId id="262" r:id="rId9"/>
    <p:sldId id="294" r:id="rId10"/>
    <p:sldId id="264" r:id="rId11"/>
    <p:sldId id="295" r:id="rId12"/>
    <p:sldId id="266" r:id="rId13"/>
    <p:sldId id="296" r:id="rId14"/>
    <p:sldId id="267" r:id="rId15"/>
    <p:sldId id="297" r:id="rId16"/>
    <p:sldId id="269" r:id="rId17"/>
    <p:sldId id="298" r:id="rId18"/>
    <p:sldId id="271" r:id="rId19"/>
    <p:sldId id="299" r:id="rId20"/>
    <p:sldId id="272" r:id="rId21"/>
    <p:sldId id="300" r:id="rId22"/>
    <p:sldId id="273" r:id="rId23"/>
    <p:sldId id="301" r:id="rId24"/>
    <p:sldId id="287" r:id="rId25"/>
    <p:sldId id="286" r:id="rId26"/>
    <p:sldId id="288" r:id="rId27"/>
    <p:sldId id="290" r:id="rId28"/>
    <p:sldId id="289" r:id="rId2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1pPr>
    <a:lvl2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2pPr>
    <a:lvl3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3pPr>
    <a:lvl4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4pPr>
    <a:lvl5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5pPr>
    <a:lvl6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6pPr>
    <a:lvl7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7pPr>
    <a:lvl8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8pPr>
    <a:lvl9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lvl9pPr>
  </p:defaultTextStyle>
  <p:extLs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va Manke" initials="EM" lastIdx="17" clrIdx="0"/>
  <p:cmAuthor id="2" name="Anitchka Sasranichka" initials="AS" lastIdx="18"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9847F"/>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525252"/>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chemeClr val="accent5">
              <a:hueOff val="-375889"/>
              <a:satOff val="-9195"/>
              <a:lumOff val="-14901"/>
            </a:schemeClr>
          </a:solidFill>
        </a:fill>
      </a:tcStyle>
    </a:firstRow>
  </a:tblStyle>
  <a:tblStyle styleId="{C7B018BB-80A7-4F77-B60F-C8B233D01FF8}" styleName="">
    <a:tblBg/>
    <a:wholeTbl>
      <a:tcTxStyle b="off" i="off">
        <a:font>
          <a:latin typeface="Palatino"/>
          <a:ea typeface="Palatino"/>
          <a:cs typeface="Palatino"/>
        </a:font>
        <a:srgbClr val="414141"/>
      </a:tcTxStyle>
      <a:tcStyle>
        <a:tcBdr>
          <a:left>
            <a:ln w="25400" cap="rnd">
              <a:solidFill>
                <a:srgbClr val="C9C3BA"/>
              </a:solidFill>
              <a:custDash>
                <a:ds d="100000" sp="200000"/>
              </a:custDash>
              <a:miter lim="400000"/>
            </a:ln>
          </a:left>
          <a:right>
            <a:ln w="25400" cap="rnd">
              <a:solidFill>
                <a:srgbClr val="C9C3BA"/>
              </a:solidFill>
              <a:custDash>
                <a:ds d="100000" sp="200000"/>
              </a:custDash>
              <a:miter lim="400000"/>
            </a:ln>
          </a:right>
          <a:top>
            <a:ln w="25400" cap="rnd">
              <a:solidFill>
                <a:srgbClr val="C9C3BA"/>
              </a:solidFill>
              <a:custDash>
                <a:ds d="100000" sp="200000"/>
              </a:custDash>
              <a:miter lim="400000"/>
            </a:ln>
          </a:top>
          <a:bottom>
            <a:ln w="25400" cap="rnd">
              <a:solidFill>
                <a:srgbClr val="C9C3BA"/>
              </a:solidFill>
              <a:custDash>
                <a:ds d="100000" sp="200000"/>
              </a:custDash>
              <a:miter lim="400000"/>
            </a:ln>
          </a:bottom>
          <a:insideH>
            <a:ln w="25400" cap="rnd">
              <a:solidFill>
                <a:srgbClr val="C9C3BA"/>
              </a:solidFill>
              <a:custDash>
                <a:ds d="100000" sp="200000"/>
              </a:custDash>
              <a:miter lim="400000"/>
            </a:ln>
          </a:insideH>
          <a:insideV>
            <a:ln w="25400" cap="rnd">
              <a:solidFill>
                <a:srgbClr val="C9C3BA"/>
              </a:solidFill>
              <a:custDash>
                <a:ds d="100000" sp="200000"/>
              </a:custDash>
              <a:miter lim="400000"/>
            </a:ln>
          </a:insideV>
        </a:tcBdr>
        <a:fill>
          <a:noFill/>
        </a:fill>
      </a:tcStyle>
    </a:wholeTbl>
    <a:band2H>
      <a:tcTxStyle/>
      <a:tcStyle>
        <a:tcBdr/>
        <a:fill>
          <a:solidFill>
            <a:srgbClr val="C9C3BA">
              <a:alpha val="75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solidFill>
                <a:srgbClr val="FFFFFF">
                  <a:alpha val="50000"/>
                </a:srgbClr>
              </a:solidFill>
              <a:prstDash val="solid"/>
              <a:miter lim="400000"/>
            </a:ln>
          </a:insideV>
        </a:tcBdr>
        <a:fill>
          <a:noFill/>
        </a:fill>
      </a:tcStyle>
    </a:firstCol>
    <a:la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FFFFFF">
                  <a:alpha val="50000"/>
                </a:srgbClr>
              </a:solidFill>
              <a:prstDash val="solid"/>
              <a:miter lim="400000"/>
            </a:ln>
          </a:insideH>
          <a:insideV>
            <a:ln w="12700" cap="flat">
              <a:noFill/>
              <a:miter lim="400000"/>
            </a:ln>
          </a:insideV>
        </a:tcBdr>
        <a:fill>
          <a:noFill/>
        </a:fill>
      </a:tcStyle>
    </a:firstRow>
  </a:tblStyle>
  <a:tblStyle styleId="{EEE7283C-3CF3-47DC-8721-378D4A62B228}"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C9C3BA"/>
              </a:solidFill>
              <a:prstDash val="solid"/>
              <a:miter lim="400000"/>
            </a:ln>
          </a:top>
          <a:bottom>
            <a:ln w="12700" cap="flat">
              <a:solidFill>
                <a:srgbClr val="C9C3BA"/>
              </a:solidFill>
              <a:prstDash val="solid"/>
              <a:miter lim="400000"/>
            </a:ln>
          </a:bottom>
          <a:insideH>
            <a:ln w="12700" cap="flat">
              <a:solidFill>
                <a:srgbClr val="C9C3BA"/>
              </a:solidFill>
              <a:prstDash val="solid"/>
              <a:miter lim="400000"/>
            </a:ln>
          </a:insideH>
          <a:insideV>
            <a:ln w="12700" cap="flat">
              <a:noFill/>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39D60"/>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525252"/>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chemeClr val="accent3">
              <a:hueOff val="708446"/>
              <a:satOff val="-4821"/>
              <a:lumOff val="-14251"/>
            </a:schemeClr>
          </a:solidFill>
        </a:fill>
      </a:tcStyle>
    </a:firstRow>
  </a:tblStyle>
  <a:tblStyle styleId="{CF821DB8-F4EB-4A41-A1BA-3FCAFE7338EE}" styleName="">
    <a:tblBg/>
    <a:wholeTbl>
      <a:tcTxStyle b="off" i="off">
        <a:font>
          <a:latin typeface="Palatino"/>
          <a:ea typeface="Palatino"/>
          <a:cs typeface="Palatino"/>
        </a:font>
        <a:srgbClr val="414141"/>
      </a:tcTxStyle>
      <a:tcStyle>
        <a:tcBdr>
          <a:left>
            <a:ln w="12700" cap="flat">
              <a:solidFill>
                <a:schemeClr val="accent1">
                  <a:hueOff val="-113918"/>
                  <a:satOff val="19024"/>
                  <a:lumOff val="19749"/>
                </a:schemeClr>
              </a:solidFill>
              <a:prstDash val="solid"/>
              <a:miter lim="400000"/>
            </a:ln>
          </a:left>
          <a:right>
            <a:ln w="12700" cap="flat">
              <a:solidFill>
                <a:schemeClr val="accent1">
                  <a:hueOff val="-113918"/>
                  <a:satOff val="19024"/>
                  <a:lumOff val="19749"/>
                </a:schemeClr>
              </a:solidFill>
              <a:prstDash val="solid"/>
              <a:miter lim="400000"/>
            </a:ln>
          </a:right>
          <a:top>
            <a:ln w="12700" cap="flat">
              <a:solidFill>
                <a:schemeClr val="accent1">
                  <a:hueOff val="-113918"/>
                  <a:satOff val="19024"/>
                  <a:lumOff val="19749"/>
                </a:schemeClr>
              </a:solidFill>
              <a:prstDash val="solid"/>
              <a:miter lim="400000"/>
            </a:ln>
          </a:top>
          <a:bottom>
            <a:ln w="12700" cap="flat">
              <a:solidFill>
                <a:schemeClr val="accent1">
                  <a:hueOff val="-113918"/>
                  <a:satOff val="19024"/>
                  <a:lumOff val="19749"/>
                </a:schemeClr>
              </a:solidFill>
              <a:prstDash val="solid"/>
              <a:miter lim="400000"/>
            </a:ln>
          </a:bottom>
          <a:insideH>
            <a:ln w="12700" cap="flat">
              <a:solidFill>
                <a:schemeClr val="accent1">
                  <a:hueOff val="-113918"/>
                  <a:satOff val="19024"/>
                  <a:lumOff val="19749"/>
                </a:schemeClr>
              </a:solidFill>
              <a:prstDash val="solid"/>
              <a:miter lim="400000"/>
            </a:ln>
          </a:insideH>
          <a:insideV>
            <a:ln w="12700" cap="flat">
              <a:solidFill>
                <a:schemeClr val="accent1">
                  <a:hueOff val="-113918"/>
                  <a:satOff val="19024"/>
                  <a:lumOff val="19749"/>
                </a:schemeClr>
              </a:solidFill>
              <a:prstDash val="solid"/>
              <a:miter lim="400000"/>
            </a:ln>
          </a:insideV>
        </a:tcBdr>
        <a:fill>
          <a:noFill/>
        </a:fill>
      </a:tcStyle>
    </a:wholeTbl>
    <a:band2H>
      <a:tcTxStyle/>
      <a:tcStyle>
        <a:tcBdr/>
        <a:fill>
          <a:solidFill>
            <a:schemeClr val="accent1">
              <a:hueOff val="-113918"/>
              <a:satOff val="19024"/>
              <a:lumOff val="19749"/>
              <a:alpha val="35000"/>
            </a:scheme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38AAF"/>
          </a:solidFill>
        </a:fill>
      </a:tcStyle>
    </a:firstCol>
    <a:la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chemeClr val="accent1">
                  <a:hueOff val="-113918"/>
                  <a:satOff val="19024"/>
                  <a:lumOff val="19749"/>
                </a:schemeClr>
              </a:solidFill>
              <a:prstDash val="solid"/>
              <a:miter lim="400000"/>
            </a:ln>
          </a:insideH>
          <a:insideV>
            <a:ln w="12700" cap="flat">
              <a:noFill/>
              <a:miter lim="400000"/>
            </a:ln>
          </a:insideV>
        </a:tcBdr>
        <a:fill>
          <a:solidFill>
            <a:schemeClr val="accent1">
              <a:hueOff val="369196"/>
              <a:satOff val="13972"/>
              <a:lumOff val="-24493"/>
            </a:schemeClr>
          </a:solid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chemeClr val="accent1">
                  <a:hueOff val="-113918"/>
                  <a:satOff val="19024"/>
                  <a:lumOff val="19749"/>
                </a:schemeClr>
              </a:solidFill>
              <a:prstDash val="solid"/>
              <a:miter lim="400000"/>
            </a:ln>
          </a:insideH>
          <a:insideV>
            <a:ln w="12700" cap="flat">
              <a:noFill/>
              <a:miter lim="400000"/>
            </a:ln>
          </a:insideV>
        </a:tcBdr>
        <a:fill>
          <a:solidFill>
            <a:schemeClr val="accent1">
              <a:hueOff val="369194"/>
              <a:satOff val="6343"/>
              <a:lumOff val="-13963"/>
            </a:schemeClr>
          </a:solidFill>
        </a:fill>
      </a:tcStyle>
    </a:firstRow>
  </a:tblStyle>
  <a:tblStyle styleId="{33BA23B1-9221-436E-865A-0063620EA4FD}" styleName="">
    <a:tblBg/>
    <a:wholeTbl>
      <a:tcTxStyle b="off" i="off">
        <a:font>
          <a:latin typeface="Palatino"/>
          <a:ea typeface="Palatino"/>
          <a:cs typeface="Palatino"/>
        </a:font>
        <a:srgbClr val="414141"/>
      </a:tcTxStyle>
      <a:tcStyle>
        <a:tcBdr>
          <a:left>
            <a:ln w="12700" cap="flat">
              <a:solidFill>
                <a:srgbClr val="C9C3BA"/>
              </a:solidFill>
              <a:prstDash val="solid"/>
              <a:miter lim="400000"/>
            </a:ln>
          </a:left>
          <a:right>
            <a:ln w="12700" cap="flat">
              <a:solidFill>
                <a:srgbClr val="C9C3BA"/>
              </a:solidFill>
              <a:prstDash val="solid"/>
              <a:miter lim="400000"/>
            </a:ln>
          </a:right>
          <a:top>
            <a:ln w="12700" cap="flat">
              <a:solidFill>
                <a:srgbClr val="C9C3BA"/>
              </a:solidFill>
              <a:prstDash val="solid"/>
              <a:miter lim="400000"/>
            </a:ln>
          </a:top>
          <a:bottom>
            <a:ln w="12700" cap="flat">
              <a:solidFill>
                <a:srgbClr val="C9C3BA"/>
              </a:solidFill>
              <a:prstDash val="solid"/>
              <a:miter lim="400000"/>
            </a:ln>
          </a:bottom>
          <a:insideH>
            <a:ln w="12700" cap="flat">
              <a:solidFill>
                <a:srgbClr val="C9C3BA"/>
              </a:solidFill>
              <a:prstDash val="solid"/>
              <a:miter lim="400000"/>
            </a:ln>
          </a:insideH>
          <a:insideV>
            <a:ln w="12700" cap="flat">
              <a:solidFill>
                <a:srgbClr val="C9C3BA"/>
              </a:solidFill>
              <a:prstDash val="solid"/>
              <a:miter lim="400000"/>
            </a:ln>
          </a:insideV>
        </a:tcBdr>
        <a:fill>
          <a:noFill/>
        </a:fill>
      </a:tcStyle>
    </a:wholeTbl>
    <a:band2H>
      <a:tcTxStyle/>
      <a:tcStyle>
        <a:tcBdr/>
        <a:fill>
          <a:solidFill>
            <a:srgbClr val="C9C3BA">
              <a:alpha val="50000"/>
            </a:srgbClr>
          </a:solidFill>
        </a:fill>
      </a:tcStyle>
    </a:band2H>
    <a:firstCol>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6635F"/>
          </a:solid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000000"/>
              </a:solidFill>
              <a:prstDash val="solid"/>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solidFill>
                <a:srgbClr val="C9C3BA"/>
              </a:solidFill>
              <a:prstDash val="solid"/>
              <a:miter lim="400000"/>
            </a:ln>
          </a:insideH>
          <a:insideV>
            <a:ln w="12700" cap="flat">
              <a:noFill/>
              <a:miter lim="400000"/>
            </a:ln>
          </a:insideV>
        </a:tcBdr>
        <a:fill>
          <a:solidFill>
            <a:srgbClr val="89847F"/>
          </a:solidFill>
        </a:fill>
      </a:tcStyle>
    </a:firstRow>
  </a:tblStyle>
  <a:tblStyle styleId="{2708684C-4D16-4618-839F-0558EEFCDFE6}" styleName="">
    <a:tblBg/>
    <a:wholeTbl>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solidFill>
                <a:srgbClr val="89847F"/>
              </a:solidFill>
              <a:custDash>
                <a:ds d="200000" sp="200000"/>
              </a:custDash>
              <a:miter lim="400000"/>
            </a:ln>
          </a:top>
          <a:bottom>
            <a:ln w="12700" cap="flat">
              <a:solidFill>
                <a:srgbClr val="89847F"/>
              </a:solidFill>
              <a:custDash>
                <a:ds d="200000" sp="200000"/>
              </a:custDash>
              <a:miter lim="400000"/>
            </a:ln>
          </a:bottom>
          <a:insideH>
            <a:ln w="12700" cap="flat">
              <a:solidFill>
                <a:srgbClr val="89847F"/>
              </a:solidFill>
              <a:custDash>
                <a:ds d="200000" sp="200000"/>
              </a:custDash>
              <a:miter lim="400000"/>
            </a:ln>
          </a:insideH>
          <a:insideV>
            <a:ln w="12700" cap="flat">
              <a:noFill/>
              <a:miter lim="400000"/>
            </a:ln>
          </a:insideV>
        </a:tcBdr>
        <a:fill>
          <a:noFill/>
        </a:fill>
      </a:tcStyle>
    </a:wholeTbl>
    <a:band2H>
      <a:tcTxStyle/>
      <a:tcStyle>
        <a:tcBdr/>
        <a:fill>
          <a:solidFill>
            <a:srgbClr val="C9C3BA">
              <a:alpha val="35000"/>
            </a:srgbClr>
          </a:solidFill>
        </a:fill>
      </a:tcStyle>
    </a:band2H>
    <a:firstCol>
      <a:tcTxStyle b="off" i="off">
        <a:font>
          <a:latin typeface="Palatino"/>
          <a:ea typeface="Palatino"/>
          <a:cs typeface="Palatino"/>
        </a:font>
        <a:srgbClr val="414141"/>
      </a:tcTxStyle>
      <a:tcStyle>
        <a:tcBdr>
          <a:left>
            <a:ln w="12700" cap="flat">
              <a:noFill/>
              <a:miter lim="400000"/>
            </a:ln>
          </a:left>
          <a:right>
            <a:ln w="25400" cap="flat">
              <a:solidFill>
                <a:srgbClr val="000000"/>
              </a:solidFill>
              <a:prstDash val="solid"/>
              <a:miter lim="400000"/>
            </a:ln>
          </a:right>
          <a:top>
            <a:ln w="12700" cap="flat">
              <a:solidFill>
                <a:srgbClr val="89847F"/>
              </a:solidFill>
              <a:custDash>
                <a:ds d="200000" sp="200000"/>
              </a:custDash>
              <a:miter lim="400000"/>
            </a:ln>
          </a:top>
          <a:bottom>
            <a:ln w="12700" cap="flat">
              <a:solidFill>
                <a:srgbClr val="89847F"/>
              </a:solidFill>
              <a:custDash>
                <a:ds d="200000" sp="200000"/>
              </a:custDash>
              <a:miter lim="400000"/>
            </a:ln>
          </a:bottom>
          <a:insideH>
            <a:ln w="12700" cap="flat">
              <a:solidFill>
                <a:srgbClr val="89847F"/>
              </a:solidFill>
              <a:custDash>
                <a:ds d="200000" sp="200000"/>
              </a:custDash>
              <a:miter lim="400000"/>
            </a:ln>
          </a:insideH>
          <a:insideV>
            <a:ln w="12700" cap="flat">
              <a:noFill/>
              <a:miter lim="400000"/>
            </a:ln>
          </a:insideV>
        </a:tcBdr>
        <a:fill>
          <a:noFill/>
        </a:fill>
      </a:tcStyle>
    </a:firstCol>
    <a:la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25400" cap="flat">
              <a:solidFill>
                <a:srgbClr val="000000"/>
              </a:solidFill>
              <a:prstDash val="solid"/>
              <a:miter lim="400000"/>
            </a:ln>
          </a:top>
          <a:bottom>
            <a:ln w="12700" cap="flat">
              <a:noFill/>
              <a:miter lim="400000"/>
            </a:ln>
          </a:bottom>
          <a:insideH>
            <a:ln w="12700" cap="flat">
              <a:solidFill>
                <a:srgbClr val="89847F"/>
              </a:solidFill>
              <a:prstDash val="solid"/>
              <a:miter lim="400000"/>
            </a:ln>
          </a:insideH>
          <a:insideV>
            <a:ln w="12700" cap="flat">
              <a:noFill/>
              <a:miter lim="400000"/>
            </a:ln>
          </a:insideV>
        </a:tcBdr>
        <a:fill>
          <a:noFill/>
        </a:fill>
      </a:tcStyle>
    </a:lastRow>
    <a:firstRow>
      <a:tcTxStyle b="off" i="off">
        <a:font>
          <a:latin typeface="Palatino"/>
          <a:ea typeface="Palatino"/>
          <a:cs typeface="Palatino"/>
        </a:font>
        <a:srgbClr val="414141"/>
      </a:tcTxStyle>
      <a:tcStyle>
        <a:tcBdr>
          <a:left>
            <a:ln w="12700" cap="flat">
              <a:noFill/>
              <a:miter lim="400000"/>
            </a:ln>
          </a:left>
          <a:right>
            <a:ln w="12700" cap="flat">
              <a:noFill/>
              <a:miter lim="400000"/>
            </a:ln>
          </a:right>
          <a:top>
            <a:ln w="12700" cap="flat">
              <a:noFill/>
              <a:miter lim="400000"/>
            </a:ln>
          </a:top>
          <a:bottom>
            <a:ln w="25400" cap="flat">
              <a:solidFill>
                <a:srgbClr val="000000"/>
              </a:solidFill>
              <a:prstDash val="solid"/>
              <a:miter lim="400000"/>
            </a:ln>
          </a:bottom>
          <a:insideH>
            <a:ln w="12700" cap="flat">
              <a:solidFill>
                <a:srgbClr val="89847F"/>
              </a:solidFill>
              <a:prstDash val="solid"/>
              <a:miter lim="400000"/>
            </a:ln>
          </a:insideH>
          <a:insideV>
            <a:ln w="12700" cap="flat">
              <a:noFill/>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79"/>
    <p:restoredTop sz="82378" autoAdjust="0"/>
  </p:normalViewPr>
  <p:slideViewPr>
    <p:cSldViewPr>
      <p:cViewPr>
        <p:scale>
          <a:sx n="40" d="100"/>
          <a:sy n="40" d="100"/>
        </p:scale>
        <p:origin x="-216" y="-510"/>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3-29T21:56:03.363" idx="15">
    <p:pos x="10" y="10"/>
    <p:text>für die deutsche Version habe ich durch googeln nachträglich noch das hier als Quelle gefunden, falls du es einfügen magst: https://fair-recycling.com/klimasignal-im-wetter-erkennbar/
Hier dementsprechend auch Quellenangabe?</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3-23T22:33:53.373" idx="3">
    <p:pos x="4663" y="4663"/>
    <p:text>ich habe in der übersetzen Version von Übung 1 folgende Abweichungen von meinem gewählten Format gesehen (aber keine anderen Formate kontrolliert):
- in exercise 1 steht "educational work" statt "educational material"
- "imprint" steht linksbündig statt mittig
- der Link ist nicht blau und unterstrichen
- andere Schriftart für Bankverbindung, "Spendenkonto" ist nicht übersetzt
- "powerpoint" ist klein geschrieben (in der Deutschen Version: "Power Point")</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0" name="Shape 130"/>
          <p:cNvSpPr>
            <a:spLocks noGrp="1" noRot="1" noChangeAspect="1"/>
          </p:cNvSpPr>
          <p:nvPr>
            <p:ph type="sldImg"/>
          </p:nvPr>
        </p:nvSpPr>
        <p:spPr>
          <a:xfrm>
            <a:off x="1143000" y="685800"/>
            <a:ext cx="4572000" cy="3429000"/>
          </a:xfrm>
          <a:prstGeom prst="rect">
            <a:avLst/>
          </a:prstGeom>
        </p:spPr>
        <p:txBody>
          <a:bodyPr/>
          <a:lstStyle/>
          <a:p>
            <a:endParaRPr/>
          </a:p>
        </p:txBody>
      </p:sp>
      <p:sp>
        <p:nvSpPr>
          <p:cNvPr id="131" name="Shape 131"/>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17190616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DE44C7D8-C0FE-4852-9BBD-AB7E4E046175}" type="slidenum">
              <a:rPr lang="de-DE" smtClean="0"/>
              <a:t>1</a:t>
            </a:fld>
            <a:endParaRPr lang="de-DE"/>
          </a:p>
        </p:txBody>
      </p:sp>
    </p:spTree>
    <p:extLst>
      <p:ext uri="{BB962C8B-B14F-4D97-AF65-F5344CB8AC3E}">
        <p14:creationId xmlns:p14="http://schemas.microsoft.com/office/powerpoint/2010/main" val="4177190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 2018, COP24 (the United Nations Framework Convention on Climate Change) took place in Katowice. The Paris Agreement under the United Nations Framework Convention on Climate Change was developed at COP21 in Paris in 2015.</a:t>
            </a:r>
            <a:endParaRPr lang="de-DE" dirty="0"/>
          </a:p>
        </p:txBody>
      </p:sp>
    </p:spTree>
    <p:extLst>
      <p:ext uri="{BB962C8B-B14F-4D97-AF65-F5344CB8AC3E}">
        <p14:creationId xmlns:p14="http://schemas.microsoft.com/office/powerpoint/2010/main" val="769745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Paris Agreement states that the increase in global temperature must be limited to 2 degrees. Actually, it says it should be kept "well below 2 degrees", aiming for 1.5 degrees. That makes a huge difference: 1.5 degrees means 10 cm less sea level rise, which means 10 million fewer people who would lose their homes, only 70 to 90 per cent of corals will die, and about a hundred million fewer people will be at risk of poverty because they will be saved from cyclones and floods.</a:t>
            </a:r>
            <a:endParaRPr lang="de-DE" dirty="0"/>
          </a:p>
        </p:txBody>
      </p:sp>
    </p:spTree>
    <p:extLst>
      <p:ext uri="{BB962C8B-B14F-4D97-AF65-F5344CB8AC3E}">
        <p14:creationId xmlns:p14="http://schemas.microsoft.com/office/powerpoint/2010/main" val="2849047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192818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24th World Climate Conference in Katowice, Poland. Late in the evening on 15 December 2018, the summit was able to announce a compromise. The result is that the increase in global warming is to be limited to two degrees, as compared to pre-industrial levels. It was thus decided that the "Paris Agreement" should be implemented. However, the rules adopted are not a "must", but are to be made effective through "naming and shaming" by publicly denouncing countries that violate the rules.</a:t>
            </a:r>
            <a:endParaRPr lang="de-DE" dirty="0"/>
          </a:p>
        </p:txBody>
      </p:sp>
    </p:spTree>
    <p:extLst>
      <p:ext uri="{BB962C8B-B14F-4D97-AF65-F5344CB8AC3E}">
        <p14:creationId xmlns:p14="http://schemas.microsoft.com/office/powerpoint/2010/main" val="2478650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defTabSz="457200" eaLnBrk="1" fontAlgn="auto" latinLnBrk="0" hangingPunct="1">
              <a:lnSpc>
                <a:spcPct val="117999"/>
              </a:lnSpc>
              <a:spcBef>
                <a:spcPts val="0"/>
              </a:spcBef>
              <a:spcAft>
                <a:spcPts val="0"/>
              </a:spcAft>
              <a:buClrTx/>
              <a:buSzTx/>
              <a:buFontTx/>
              <a:buNone/>
              <a:tabLst/>
              <a:defRPr/>
            </a:pPr>
            <a:r>
              <a:rPr lang="en-US" dirty="0"/>
              <a:t>This means that many people in Germany use far more resources than people in Bangladesh. They consume more energy and thus cause more damage. If all the people in the world had the same size footprint, we would need about 2.6 Earths. Many people in Bangladesh use less than that. </a:t>
            </a:r>
          </a:p>
          <a:p>
            <a:pPr marL="0" marR="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827549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a:xfrm>
            <a:off x="3884613" y="8685213"/>
            <a:ext cx="2971800" cy="457200"/>
          </a:xfrm>
          <a:prstGeom prst="rect">
            <a:avLst/>
          </a:prstGeom>
        </p:spPr>
        <p:txBody>
          <a:bodyPr/>
          <a:lstStyle/>
          <a:p>
            <a:fld id="{DE44C7D8-C0FE-4852-9BBD-AB7E4E046175}" type="slidenum">
              <a:rPr lang="de-DE" smtClean="0"/>
              <a:t>25</a:t>
            </a:fld>
            <a:endParaRPr lang="de-DE"/>
          </a:p>
        </p:txBody>
      </p:sp>
    </p:spTree>
    <p:extLst>
      <p:ext uri="{BB962C8B-B14F-4D97-AF65-F5344CB8AC3E}">
        <p14:creationId xmlns:p14="http://schemas.microsoft.com/office/powerpoint/2010/main" val="1948596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123405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074093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r>
              <a:rPr lang="en-US" dirty="0"/>
              <a:t>The first question is a test question to see if you have all understood the rules for the quiz.</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Shape 141"/>
          <p:cNvSpPr>
            <a:spLocks noGrp="1" noRot="1" noChangeAspect="1"/>
          </p:cNvSpPr>
          <p:nvPr>
            <p:ph type="sldImg"/>
          </p:nvPr>
        </p:nvSpPr>
        <p:spPr>
          <a:prstGeom prst="rect">
            <a:avLst/>
          </a:prstGeom>
        </p:spPr>
        <p:txBody>
          <a:bodyPr/>
          <a:lstStyle/>
          <a:p>
            <a:endParaRPr/>
          </a:p>
        </p:txBody>
      </p:sp>
      <p:sp>
        <p:nvSpPr>
          <p:cNvPr id="142" name="Shape 142"/>
          <p:cNvSpPr>
            <a:spLocks noGrp="1"/>
          </p:cNvSpPr>
          <p:nvPr>
            <p:ph type="body" sz="quarter" idx="1"/>
          </p:nvPr>
        </p:nvSpPr>
        <p:spPr>
          <a:prstGeom prst="rect">
            <a:avLst/>
          </a:prstGeom>
        </p:spPr>
        <p:txBody>
          <a:bodyPr/>
          <a:lstStyle/>
          <a:p>
            <a:endParaRPr lang="en-US" dirty="0"/>
          </a:p>
        </p:txBody>
      </p:sp>
    </p:spTree>
    <p:extLst>
      <p:ext uri="{BB962C8B-B14F-4D97-AF65-F5344CB8AC3E}">
        <p14:creationId xmlns:p14="http://schemas.microsoft.com/office/powerpoint/2010/main" val="3749317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In contrast, the definition of climate is: “Climate is the typical annual weather pattern for a particular geographical area</a:t>
            </a:r>
            <a:r>
              <a:rPr lang="en-US" dirty="0" smtClean="0"/>
              <a:t>.”</a:t>
            </a:r>
          </a:p>
          <a:p>
            <a:endParaRPr lang="en-US" dirty="0" smtClean="0"/>
          </a:p>
          <a:p>
            <a:r>
              <a:rPr lang="en-US" dirty="0" smtClean="0"/>
              <a:t>source</a:t>
            </a:r>
            <a:endParaRPr lang="de-DE" dirty="0"/>
          </a:p>
        </p:txBody>
      </p:sp>
    </p:spTree>
    <p:extLst>
      <p:ext uri="{BB962C8B-B14F-4D97-AF65-F5344CB8AC3E}">
        <p14:creationId xmlns:p14="http://schemas.microsoft.com/office/powerpoint/2010/main" val="17741625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fact that the climate is warming is not an effect of climate change, but the reason for climate change. The effects include more extreme climatic conditions, hotter summers, an increase in storms, more rain and flooding.</a:t>
            </a:r>
          </a:p>
          <a:p>
            <a:endParaRPr lang="de-DE" dirty="0"/>
          </a:p>
        </p:txBody>
      </p:sp>
    </p:spTree>
    <p:extLst>
      <p:ext uri="{BB962C8B-B14F-4D97-AF65-F5344CB8AC3E}">
        <p14:creationId xmlns:p14="http://schemas.microsoft.com/office/powerpoint/2010/main" val="414977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773937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Solar radiation chemistry is nonsense, of course. But solar radiation alone does not cause climate change either. An important cause of global warming is the so-called greenhouse effect. Like a greenhouse, the Earth's atmosphere allows solar rays to pass through to us largely unhindered. The rays are reflected by the earth and the so-called greenhouse gases in the atmosphere largely absorb the radiation, warm up and send longer-wave radiation back to us. This is a completely natural process that keeps the earth pleasantly warm - a global average of 15 degrees. Without this natural greenhouse effect, the average temperature would be minus 18 degrees! Too many greenhouse gases in the air fuel this natural process and lead to climate change, which alters the Earth's climate and thus the weather. </a:t>
            </a:r>
          </a:p>
          <a:p>
            <a:endParaRPr lang="de-DE" dirty="0"/>
          </a:p>
        </p:txBody>
      </p:sp>
    </p:spTree>
    <p:extLst>
      <p:ext uri="{BB962C8B-B14F-4D97-AF65-F5344CB8AC3E}">
        <p14:creationId xmlns:p14="http://schemas.microsoft.com/office/powerpoint/2010/main" val="2314267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With our individual actions, we can reduce our ecological footprint and thus also do something against climate change on a small scale. But unless all the people of the world work together and governments and global business take responsibility, we won't get far. It can also be our task to remind politicians and businesses that this is their job. For example, through demonstrations or actions. Which ideas do you have?</a:t>
            </a:r>
            <a:endParaRPr lang="de-DE" dirty="0"/>
          </a:p>
        </p:txBody>
      </p:sp>
    </p:spTree>
    <p:extLst>
      <p:ext uri="{BB962C8B-B14F-4D97-AF65-F5344CB8AC3E}">
        <p14:creationId xmlns:p14="http://schemas.microsoft.com/office/powerpoint/2010/main" val="955707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036004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Foto - Horizontal">
    <p:spTree>
      <p:nvGrpSpPr>
        <p:cNvPr id="1" name=""/>
        <p:cNvGrpSpPr/>
        <p:nvPr/>
      </p:nvGrpSpPr>
      <p:grpSpPr>
        <a:xfrm>
          <a:off x="0" y="0"/>
          <a:ext cx="0" cy="0"/>
          <a:chOff x="0" y="0"/>
          <a:chExt cx="0" cy="0"/>
        </a:xfrm>
      </p:grpSpPr>
      <p:sp>
        <p:nvSpPr>
          <p:cNvPr id="26" name="Linie"/>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7" name="Linie"/>
          <p:cNvSpPr/>
          <p:nvPr/>
        </p:nvSpPr>
        <p:spPr>
          <a:xfrm>
            <a:off x="508000" y="9131300"/>
            <a:ext cx="11999453"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8" name="Linie"/>
          <p:cNvSpPr/>
          <p:nvPr/>
        </p:nvSpPr>
        <p:spPr>
          <a:xfrm>
            <a:off x="508000" y="6629400"/>
            <a:ext cx="12000019"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29" name="Linie"/>
          <p:cNvSpPr/>
          <p:nvPr/>
        </p:nvSpPr>
        <p:spPr>
          <a:xfrm flipV="1">
            <a:off x="7994302" y="7053555"/>
            <a:ext cx="1" cy="1642759"/>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0" name="Lorem Ipsum Dolor"/>
          <p:cNvSpPr txBox="1">
            <a:spLocks noGrp="1"/>
          </p:cNvSpPr>
          <p:nvPr>
            <p:ph type="body" sz="quarter" idx="13"/>
          </p:nvPr>
        </p:nvSpPr>
        <p:spPr>
          <a:xfrm>
            <a:off x="508000" y="6096000"/>
            <a:ext cx="7200900" cy="508000"/>
          </a:xfrm>
          <a:prstGeom prst="rect">
            <a:avLst/>
          </a:prstGeom>
        </p:spPr>
        <p:txBody>
          <a:bodyPr>
            <a:spAutoFit/>
          </a:bodyPr>
          <a:lstStyle>
            <a:lvl1pPr marL="0" indent="0">
              <a:lnSpc>
                <a:spcPct val="110000"/>
              </a:lnSpc>
              <a:spcBef>
                <a:spcPts val="0"/>
              </a:spcBef>
              <a:buClrTx/>
              <a:buSzTx/>
              <a:buFontTx/>
              <a:buNone/>
              <a:defRPr sz="2400" i="1"/>
            </a:lvl1pPr>
          </a:lstStyle>
          <a:p>
            <a:r>
              <a:t>Lorem Ipsum Dolor</a:t>
            </a:r>
          </a:p>
        </p:txBody>
      </p:sp>
      <p:sp>
        <p:nvSpPr>
          <p:cNvPr id="31" name="Bild"/>
          <p:cNvSpPr>
            <a:spLocks noGrp="1"/>
          </p:cNvSpPr>
          <p:nvPr>
            <p:ph type="pic" idx="14"/>
          </p:nvPr>
        </p:nvSpPr>
        <p:spPr>
          <a:xfrm>
            <a:off x="584200" y="558800"/>
            <a:ext cx="11823700" cy="7086600"/>
          </a:xfrm>
          <a:prstGeom prst="rect">
            <a:avLst/>
          </a:prstGeom>
          <a:ln w="9525">
            <a:round/>
          </a:ln>
        </p:spPr>
        <p:txBody>
          <a:bodyPr lIns="91439" tIns="45719" rIns="91439" bIns="45719" anchor="t">
            <a:noAutofit/>
          </a:bodyPr>
          <a:lstStyle/>
          <a:p>
            <a:endParaRPr/>
          </a:p>
        </p:txBody>
      </p:sp>
      <p:sp>
        <p:nvSpPr>
          <p:cNvPr id="32" name="Titeltext"/>
          <p:cNvSpPr txBox="1">
            <a:spLocks noGrp="1"/>
          </p:cNvSpPr>
          <p:nvPr>
            <p:ph type="title"/>
          </p:nvPr>
        </p:nvSpPr>
        <p:spPr>
          <a:xfrm>
            <a:off x="508000" y="6680200"/>
            <a:ext cx="7200900" cy="2413000"/>
          </a:xfrm>
          <a:prstGeom prst="rect">
            <a:avLst/>
          </a:prstGeom>
        </p:spPr>
        <p:txBody>
          <a:bodyPr/>
          <a:lstStyle>
            <a:lvl1pPr algn="l"/>
          </a:lstStyle>
          <a:p>
            <a:r>
              <a:t>Titeltext</a:t>
            </a:r>
          </a:p>
        </p:txBody>
      </p:sp>
      <p:sp>
        <p:nvSpPr>
          <p:cNvPr id="33" name="Textebene 1…"/>
          <p:cNvSpPr txBox="1">
            <a:spLocks noGrp="1"/>
          </p:cNvSpPr>
          <p:nvPr>
            <p:ph type="body" sz="quarter" idx="1"/>
          </p:nvPr>
        </p:nvSpPr>
        <p:spPr>
          <a:xfrm>
            <a:off x="8280400" y="6680200"/>
            <a:ext cx="4241800" cy="2413000"/>
          </a:xfrm>
          <a:prstGeom prst="rect">
            <a:avLst/>
          </a:prstGeom>
        </p:spPr>
        <p:txBody>
          <a:bodyPr/>
          <a:lstStyle>
            <a:lvl1pPr marL="0" indent="0">
              <a:spcBef>
                <a:spcPts val="0"/>
              </a:spcBef>
              <a:buClrTx/>
              <a:buSzTx/>
              <a:buFontTx/>
              <a:buNone/>
              <a:defRPr sz="2400"/>
            </a:lvl1pPr>
            <a:lvl2pPr marL="0" indent="0">
              <a:spcBef>
                <a:spcPts val="0"/>
              </a:spcBef>
              <a:buClrTx/>
              <a:buSzTx/>
              <a:buFontTx/>
              <a:buNone/>
              <a:defRPr sz="2400"/>
            </a:lvl2pPr>
            <a:lvl3pPr marL="0" indent="0">
              <a:spcBef>
                <a:spcPts val="0"/>
              </a:spcBef>
              <a:buClrTx/>
              <a:buSzTx/>
              <a:buFontTx/>
              <a:buNone/>
              <a:defRPr sz="2400"/>
            </a:lvl3pPr>
            <a:lvl4pPr marL="0" indent="0">
              <a:spcBef>
                <a:spcPts val="0"/>
              </a:spcBef>
              <a:buClrTx/>
              <a:buSzTx/>
              <a:buFontTx/>
              <a:buNone/>
              <a:defRPr sz="2400"/>
            </a:lvl4pPr>
            <a:lvl5pPr marL="0" indent="0">
              <a:spcBef>
                <a:spcPts val="0"/>
              </a:spcBef>
              <a:buClrTx/>
              <a:buSzTx/>
              <a:buFontTx/>
              <a:buNone/>
              <a:defRPr sz="2400"/>
            </a:lvl5pPr>
          </a:lstStyle>
          <a:p>
            <a:r>
              <a:t>Textebene 1</a:t>
            </a:r>
          </a:p>
          <a:p>
            <a:pPr lvl="1"/>
            <a:r>
              <a:t>Textebene 2</a:t>
            </a:r>
          </a:p>
          <a:p>
            <a:pPr lvl="2"/>
            <a:r>
              <a:t>Textebene 3</a:t>
            </a:r>
          </a:p>
          <a:p>
            <a:pPr lvl="3"/>
            <a:r>
              <a:t>Textebene 4</a:t>
            </a:r>
          </a:p>
          <a:p>
            <a:pPr lvl="4"/>
            <a:r>
              <a:t>Textebene 5</a:t>
            </a:r>
          </a:p>
        </p:txBody>
      </p:sp>
      <p:sp>
        <p:nvSpPr>
          <p:cNvPr id="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Foto">
    <p:spTree>
      <p:nvGrpSpPr>
        <p:cNvPr id="1" name=""/>
        <p:cNvGrpSpPr/>
        <p:nvPr/>
      </p:nvGrpSpPr>
      <p:grpSpPr>
        <a:xfrm>
          <a:off x="0" y="0"/>
          <a:ext cx="0" cy="0"/>
          <a:chOff x="0" y="0"/>
          <a:chExt cx="0" cy="0"/>
        </a:xfrm>
      </p:grpSpPr>
      <p:sp>
        <p:nvSpPr>
          <p:cNvPr id="116" name="Bild"/>
          <p:cNvSpPr>
            <a:spLocks noGrp="1"/>
          </p:cNvSpPr>
          <p:nvPr>
            <p:ph type="pic" idx="13"/>
          </p:nvPr>
        </p:nvSpPr>
        <p:spPr>
          <a:xfrm>
            <a:off x="-901700" y="-127000"/>
            <a:ext cx="14211300" cy="9997255"/>
          </a:xfrm>
          <a:prstGeom prst="rect">
            <a:avLst/>
          </a:prstGeom>
        </p:spPr>
        <p:txBody>
          <a:bodyPr lIns="91439" tIns="45719" rIns="91439" bIns="45719" anchor="t">
            <a:noAutofit/>
          </a:bodyPr>
          <a:lstStyle/>
          <a:p>
            <a:endParaRPr/>
          </a:p>
        </p:txBody>
      </p:sp>
      <p:sp>
        <p:nvSpPr>
          <p:cNvPr id="1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Leer">
    <p:spTree>
      <p:nvGrpSpPr>
        <p:cNvPr id="1" name=""/>
        <p:cNvGrpSpPr/>
        <p:nvPr/>
      </p:nvGrpSpPr>
      <p:grpSpPr>
        <a:xfrm>
          <a:off x="0" y="0"/>
          <a:ext cx="0" cy="0"/>
          <a:chOff x="0" y="0"/>
          <a:chExt cx="0" cy="0"/>
        </a:xfrm>
      </p:grpSpPr>
      <p:sp>
        <p:nvSpPr>
          <p:cNvPr id="12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a:xfrm>
            <a:off x="650240" y="9040143"/>
            <a:ext cx="3034453" cy="519289"/>
          </a:xfrm>
          <a:prstGeom prst="rect">
            <a:avLst/>
          </a:prstGeom>
        </p:spPr>
        <p:txBody>
          <a:bodyPr lIns="130046" tIns="65023" rIns="130046" bIns="65023"/>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a:xfrm>
            <a:off x="4443307" y="9040143"/>
            <a:ext cx="4118187" cy="519289"/>
          </a:xfrm>
          <a:prstGeom prst="rect">
            <a:avLst/>
          </a:prstGeom>
        </p:spPr>
        <p:txBody>
          <a:bodyPr lIns="130046" tIns="65023" rIns="130046" bIns="65023"/>
          <a:lstStyle/>
          <a:p>
            <a:endParaRPr lang="de-DE"/>
          </a:p>
        </p:txBody>
      </p:sp>
      <p:sp>
        <p:nvSpPr>
          <p:cNvPr id="6" name="Foliennummernplatzhalter 5"/>
          <p:cNvSpPr>
            <a:spLocks noGrp="1"/>
          </p:cNvSpPr>
          <p:nvPr>
            <p:ph type="sldNum" sz="quarter" idx="12"/>
          </p:nvPr>
        </p:nvSpPr>
        <p:spPr>
          <a:xfrm>
            <a:off x="6213921" y="9258300"/>
            <a:ext cx="564257" cy="379591"/>
          </a:xfrm>
        </p:spPr>
        <p:txBody>
          <a:bodyPr/>
          <a:lstStyle/>
          <a:p>
            <a:fld id="{6C6AE60A-B69C-4790-82F7-3882EDF23186}" type="slidenum">
              <a:rPr lang="de-DE" smtClean="0"/>
              <a:t>‹Nr.›</a:t>
            </a:fld>
            <a:endParaRPr lang="de-DE"/>
          </a:p>
        </p:txBody>
      </p:sp>
    </p:spTree>
    <p:extLst>
      <p:ext uri="{BB962C8B-B14F-4D97-AF65-F5344CB8AC3E}">
        <p14:creationId xmlns:p14="http://schemas.microsoft.com/office/powerpoint/2010/main" val="7257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el - Mitte">
    <p:spTree>
      <p:nvGrpSpPr>
        <p:cNvPr id="1" name=""/>
        <p:cNvGrpSpPr/>
        <p:nvPr/>
      </p:nvGrpSpPr>
      <p:grpSpPr>
        <a:xfrm>
          <a:off x="0" y="0"/>
          <a:ext cx="0" cy="0"/>
          <a:chOff x="0" y="0"/>
          <a:chExt cx="0" cy="0"/>
        </a:xfrm>
      </p:grpSpPr>
      <p:sp>
        <p:nvSpPr>
          <p:cNvPr id="41" name="Titeltext"/>
          <p:cNvSpPr txBox="1">
            <a:spLocks noGrp="1"/>
          </p:cNvSpPr>
          <p:nvPr>
            <p:ph type="title"/>
          </p:nvPr>
        </p:nvSpPr>
        <p:spPr>
          <a:xfrm>
            <a:off x="508000" y="3670300"/>
            <a:ext cx="11988800" cy="2413000"/>
          </a:xfrm>
          <a:prstGeom prst="rect">
            <a:avLst/>
          </a:prstGeom>
        </p:spPr>
        <p:txBody>
          <a:bodyPr/>
          <a:lstStyle/>
          <a:p>
            <a:r>
              <a:t>Titeltext</a:t>
            </a:r>
          </a:p>
        </p:txBody>
      </p:sp>
      <p:sp>
        <p:nvSpPr>
          <p:cNvPr id="4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Foto - Vertikal">
    <p:spTree>
      <p:nvGrpSpPr>
        <p:cNvPr id="1" name=""/>
        <p:cNvGrpSpPr/>
        <p:nvPr/>
      </p:nvGrpSpPr>
      <p:grpSpPr>
        <a:xfrm>
          <a:off x="0" y="0"/>
          <a:ext cx="0" cy="0"/>
          <a:chOff x="0" y="0"/>
          <a:chExt cx="0" cy="0"/>
        </a:xfrm>
      </p:grpSpPr>
      <p:sp>
        <p:nvSpPr>
          <p:cNvPr id="49" name="Linie"/>
          <p:cNvSpPr/>
          <p:nvPr/>
        </p:nvSpPr>
        <p:spPr>
          <a:xfrm>
            <a:off x="508000" y="4876800"/>
            <a:ext cx="5676374"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0" name="Linie"/>
          <p:cNvSpPr/>
          <p:nvPr/>
        </p:nvSpPr>
        <p:spPr>
          <a:xfrm>
            <a:off x="508000" y="2768600"/>
            <a:ext cx="5676316"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51" name="Lorem Ipsum Dolor"/>
          <p:cNvSpPr txBox="1">
            <a:spLocks noGrp="1"/>
          </p:cNvSpPr>
          <p:nvPr>
            <p:ph type="body" sz="quarter" idx="13"/>
          </p:nvPr>
        </p:nvSpPr>
        <p:spPr>
          <a:xfrm>
            <a:off x="508000" y="2171700"/>
            <a:ext cx="5676900" cy="508000"/>
          </a:xfrm>
          <a:prstGeom prst="rect">
            <a:avLst/>
          </a:prstGeom>
        </p:spPr>
        <p:txBody>
          <a:bodyPr anchor="b">
            <a:spAutoFit/>
          </a:bodyPr>
          <a:lstStyle>
            <a:lvl1pPr marL="0" indent="0">
              <a:lnSpc>
                <a:spcPct val="110000"/>
              </a:lnSpc>
              <a:spcBef>
                <a:spcPts val="0"/>
              </a:spcBef>
              <a:buClrTx/>
              <a:buSzTx/>
              <a:buFontTx/>
              <a:buNone/>
              <a:defRPr sz="2400" i="1"/>
            </a:lvl1pPr>
          </a:lstStyle>
          <a:p>
            <a:r>
              <a:t>Lorem Ipsum Dolor</a:t>
            </a:r>
          </a:p>
        </p:txBody>
      </p:sp>
      <p:sp>
        <p:nvSpPr>
          <p:cNvPr id="52" name="Bild"/>
          <p:cNvSpPr>
            <a:spLocks noGrp="1"/>
          </p:cNvSpPr>
          <p:nvPr>
            <p:ph type="pic" sz="half" idx="14"/>
          </p:nvPr>
        </p:nvSpPr>
        <p:spPr>
          <a:xfrm>
            <a:off x="6704698" y="590550"/>
            <a:ext cx="5806884" cy="8509000"/>
          </a:xfrm>
          <a:prstGeom prst="rect">
            <a:avLst/>
          </a:prstGeom>
          <a:ln w="9525">
            <a:round/>
          </a:ln>
        </p:spPr>
        <p:txBody>
          <a:bodyPr lIns="91439" tIns="45719" rIns="91439" bIns="45719" anchor="t">
            <a:noAutofit/>
          </a:bodyPr>
          <a:lstStyle/>
          <a:p>
            <a:endParaRPr/>
          </a:p>
        </p:txBody>
      </p:sp>
      <p:sp>
        <p:nvSpPr>
          <p:cNvPr id="53" name="Titeltext"/>
          <p:cNvSpPr txBox="1">
            <a:spLocks noGrp="1"/>
          </p:cNvSpPr>
          <p:nvPr>
            <p:ph type="title"/>
          </p:nvPr>
        </p:nvSpPr>
        <p:spPr>
          <a:xfrm>
            <a:off x="508000" y="2806700"/>
            <a:ext cx="5676900" cy="2032000"/>
          </a:xfrm>
          <a:prstGeom prst="rect">
            <a:avLst/>
          </a:prstGeom>
        </p:spPr>
        <p:txBody>
          <a:bodyPr/>
          <a:lstStyle>
            <a:lvl1pPr algn="l">
              <a:defRPr sz="5600"/>
            </a:lvl1pPr>
          </a:lstStyle>
          <a:p>
            <a:r>
              <a:t>Titeltext</a:t>
            </a:r>
          </a:p>
        </p:txBody>
      </p:sp>
      <p:sp>
        <p:nvSpPr>
          <p:cNvPr id="54" name="Textebene 1…"/>
          <p:cNvSpPr txBox="1">
            <a:spLocks noGrp="1"/>
          </p:cNvSpPr>
          <p:nvPr>
            <p:ph type="body" sz="quarter" idx="1"/>
          </p:nvPr>
        </p:nvSpPr>
        <p:spPr>
          <a:xfrm>
            <a:off x="508000" y="5029200"/>
            <a:ext cx="5676900" cy="4013200"/>
          </a:xfrm>
          <a:prstGeom prst="rect">
            <a:avLst/>
          </a:prstGeom>
        </p:spPr>
        <p:txBody>
          <a:bodyPr anchor="t"/>
          <a:lstStyle>
            <a:lvl1pPr marL="0" indent="0">
              <a:spcBef>
                <a:spcPts val="0"/>
              </a:spcBef>
              <a:buClrTx/>
              <a:buSzTx/>
              <a:buFontTx/>
              <a:buNone/>
              <a:defRPr sz="2400"/>
            </a:lvl1pPr>
            <a:lvl2pPr marL="0" indent="0">
              <a:spcBef>
                <a:spcPts val="0"/>
              </a:spcBef>
              <a:buClrTx/>
              <a:buSzTx/>
              <a:buFontTx/>
              <a:buNone/>
              <a:defRPr sz="2400"/>
            </a:lvl2pPr>
            <a:lvl3pPr marL="0" indent="0">
              <a:spcBef>
                <a:spcPts val="0"/>
              </a:spcBef>
              <a:buClrTx/>
              <a:buSzTx/>
              <a:buFontTx/>
              <a:buNone/>
              <a:defRPr sz="2400"/>
            </a:lvl3pPr>
            <a:lvl4pPr marL="0" indent="0">
              <a:spcBef>
                <a:spcPts val="0"/>
              </a:spcBef>
              <a:buClrTx/>
              <a:buSzTx/>
              <a:buFontTx/>
              <a:buNone/>
              <a:defRPr sz="2400"/>
            </a:lvl4pPr>
            <a:lvl5pPr marL="0" indent="0">
              <a:spcBef>
                <a:spcPts val="0"/>
              </a:spcBef>
              <a:buClrTx/>
              <a:buSzTx/>
              <a:buFontTx/>
              <a:buNone/>
              <a:defRPr sz="2400"/>
            </a:lvl5pPr>
          </a:lstStyle>
          <a:p>
            <a:r>
              <a:t>Textebene 1</a:t>
            </a:r>
          </a:p>
          <a:p>
            <a:pPr lvl="1"/>
            <a:r>
              <a:t>Textebene 2</a:t>
            </a:r>
          </a:p>
          <a:p>
            <a:pPr lvl="2"/>
            <a:r>
              <a:t>Textebene 3</a:t>
            </a:r>
          </a:p>
          <a:p>
            <a:pPr lvl="3"/>
            <a:r>
              <a:t>Textebene 4</a:t>
            </a:r>
          </a:p>
          <a:p>
            <a:pPr lvl="4"/>
            <a:r>
              <a:t>Textebene 5</a:t>
            </a:r>
          </a:p>
        </p:txBody>
      </p:sp>
      <p:sp>
        <p:nvSpPr>
          <p:cNvPr id="5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el - Oben">
    <p:spTree>
      <p:nvGrpSpPr>
        <p:cNvPr id="1" name=""/>
        <p:cNvGrpSpPr/>
        <p:nvPr/>
      </p:nvGrpSpPr>
      <p:grpSpPr>
        <a:xfrm>
          <a:off x="0" y="0"/>
          <a:ext cx="0" cy="0"/>
          <a:chOff x="0" y="0"/>
          <a:chExt cx="0" cy="0"/>
        </a:xfrm>
      </p:grpSpPr>
      <p:sp>
        <p:nvSpPr>
          <p:cNvPr id="62" name="Titeltext"/>
          <p:cNvSpPr txBox="1">
            <a:spLocks noGrp="1"/>
          </p:cNvSpPr>
          <p:nvPr>
            <p:ph type="title"/>
          </p:nvPr>
        </p:nvSpPr>
        <p:spPr>
          <a:prstGeom prst="rect">
            <a:avLst/>
          </a:prstGeom>
        </p:spPr>
        <p:txBody>
          <a:bodyPr/>
          <a:lstStyle/>
          <a:p>
            <a:r>
              <a:t>Titeltext</a:t>
            </a:r>
          </a:p>
        </p:txBody>
      </p:sp>
      <p:sp>
        <p:nvSpPr>
          <p:cNvPr id="6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el &amp; Punkte">
    <p:spTree>
      <p:nvGrpSpPr>
        <p:cNvPr id="1" name=""/>
        <p:cNvGrpSpPr/>
        <p:nvPr/>
      </p:nvGrpSpPr>
      <p:grpSpPr>
        <a:xfrm>
          <a:off x="0" y="0"/>
          <a:ext cx="0" cy="0"/>
          <a:chOff x="0" y="0"/>
          <a:chExt cx="0" cy="0"/>
        </a:xfrm>
      </p:grpSpPr>
      <p:sp>
        <p:nvSpPr>
          <p:cNvPr id="70" name="Titeltext"/>
          <p:cNvSpPr txBox="1">
            <a:spLocks noGrp="1"/>
          </p:cNvSpPr>
          <p:nvPr>
            <p:ph type="title"/>
          </p:nvPr>
        </p:nvSpPr>
        <p:spPr>
          <a:prstGeom prst="rect">
            <a:avLst/>
          </a:prstGeom>
        </p:spPr>
        <p:txBody>
          <a:bodyPr/>
          <a:lstStyle/>
          <a:p>
            <a:r>
              <a:t>Titeltext</a:t>
            </a:r>
          </a:p>
        </p:txBody>
      </p:sp>
      <p:sp>
        <p:nvSpPr>
          <p:cNvPr id="71" name="Textebene 1…"/>
          <p:cNvSpPr txBox="1">
            <a:spLocks noGrp="1"/>
          </p:cNvSpPr>
          <p:nvPr>
            <p:ph type="body"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el, Punkte &amp; Foto">
    <p:spTree>
      <p:nvGrpSpPr>
        <p:cNvPr id="1" name=""/>
        <p:cNvGrpSpPr/>
        <p:nvPr/>
      </p:nvGrpSpPr>
      <p:grpSpPr>
        <a:xfrm>
          <a:off x="0" y="0"/>
          <a:ext cx="0" cy="0"/>
          <a:chOff x="0" y="0"/>
          <a:chExt cx="0" cy="0"/>
        </a:xfrm>
      </p:grpSpPr>
      <p:sp>
        <p:nvSpPr>
          <p:cNvPr id="79" name="Bild"/>
          <p:cNvSpPr>
            <a:spLocks noGrp="1"/>
          </p:cNvSpPr>
          <p:nvPr>
            <p:ph type="pic" sz="half" idx="13"/>
          </p:nvPr>
        </p:nvSpPr>
        <p:spPr>
          <a:xfrm>
            <a:off x="6819900" y="1739900"/>
            <a:ext cx="5575300" cy="8169655"/>
          </a:xfrm>
          <a:prstGeom prst="rect">
            <a:avLst/>
          </a:prstGeom>
          <a:ln w="9525">
            <a:round/>
          </a:ln>
        </p:spPr>
        <p:txBody>
          <a:bodyPr lIns="91439" tIns="45719" rIns="91439" bIns="45719" anchor="t">
            <a:noAutofit/>
          </a:bodyPr>
          <a:lstStyle/>
          <a:p>
            <a:endParaRPr/>
          </a:p>
        </p:txBody>
      </p:sp>
      <p:sp>
        <p:nvSpPr>
          <p:cNvPr id="80" name="Titeltext"/>
          <p:cNvSpPr txBox="1">
            <a:spLocks noGrp="1"/>
          </p:cNvSpPr>
          <p:nvPr>
            <p:ph type="title"/>
          </p:nvPr>
        </p:nvSpPr>
        <p:spPr>
          <a:prstGeom prst="rect">
            <a:avLst/>
          </a:prstGeom>
        </p:spPr>
        <p:txBody>
          <a:bodyPr/>
          <a:lstStyle/>
          <a:p>
            <a:r>
              <a:t>Titeltext</a:t>
            </a:r>
          </a:p>
        </p:txBody>
      </p:sp>
      <p:sp>
        <p:nvSpPr>
          <p:cNvPr id="81" name="Textebene 1…"/>
          <p:cNvSpPr txBox="1">
            <a:spLocks noGrp="1"/>
          </p:cNvSpPr>
          <p:nvPr>
            <p:ph type="body" sz="half" idx="1"/>
          </p:nvPr>
        </p:nvSpPr>
        <p:spPr>
          <a:xfrm>
            <a:off x="508000" y="2730500"/>
            <a:ext cx="5816600" cy="6350000"/>
          </a:xfrm>
          <a:prstGeom prst="rect">
            <a:avLst/>
          </a:prstGeom>
        </p:spPr>
        <p:txBody>
          <a:bodyPr/>
          <a:lstStyle>
            <a:lvl1pPr marL="393700" indent="-393700">
              <a:spcBef>
                <a:spcPts val="1800"/>
              </a:spcBef>
              <a:buSzPct val="65000"/>
              <a:defRPr sz="3000"/>
            </a:lvl1pPr>
            <a:lvl2pPr marL="787400" indent="-393700">
              <a:spcBef>
                <a:spcPts val="1800"/>
              </a:spcBef>
              <a:buSzPct val="65000"/>
              <a:defRPr sz="3000"/>
            </a:lvl2pPr>
            <a:lvl3pPr marL="1181100" indent="-393700">
              <a:spcBef>
                <a:spcPts val="1800"/>
              </a:spcBef>
              <a:buSzPct val="65000"/>
              <a:defRPr sz="3000"/>
            </a:lvl3pPr>
            <a:lvl4pPr marL="1574800" indent="-393700">
              <a:spcBef>
                <a:spcPts val="1800"/>
              </a:spcBef>
              <a:buSzPct val="65000"/>
              <a:defRPr sz="3000"/>
            </a:lvl4pPr>
            <a:lvl5pPr marL="1968500" indent="-393700">
              <a:spcBef>
                <a:spcPts val="1800"/>
              </a:spcBef>
              <a:buSzPct val="65000"/>
              <a:defRPr sz="3000"/>
            </a:lvl5pPr>
          </a:lstStyle>
          <a:p>
            <a:r>
              <a:t>Textebene 1</a:t>
            </a:r>
          </a:p>
          <a:p>
            <a:pPr lvl="1"/>
            <a:r>
              <a:t>Textebene 2</a:t>
            </a:r>
          </a:p>
          <a:p>
            <a:pPr lvl="2"/>
            <a:r>
              <a:t>Textebene 3</a:t>
            </a:r>
          </a:p>
          <a:p>
            <a:pPr lvl="3"/>
            <a:r>
              <a:t>Textebene 4</a:t>
            </a:r>
          </a:p>
          <a:p>
            <a:pPr lvl="4"/>
            <a:r>
              <a:t>Textebene 5</a:t>
            </a:r>
          </a:p>
        </p:txBody>
      </p:sp>
      <p:sp>
        <p:nvSpPr>
          <p:cNvPr id="8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Punkte">
    <p:spTree>
      <p:nvGrpSpPr>
        <p:cNvPr id="1" name=""/>
        <p:cNvGrpSpPr/>
        <p:nvPr/>
      </p:nvGrpSpPr>
      <p:grpSpPr>
        <a:xfrm>
          <a:off x="0" y="0"/>
          <a:ext cx="0" cy="0"/>
          <a:chOff x="0" y="0"/>
          <a:chExt cx="0" cy="0"/>
        </a:xfrm>
      </p:grpSpPr>
      <p:sp>
        <p:nvSpPr>
          <p:cNvPr id="89" name="Textebene 1…"/>
          <p:cNvSpPr txBox="1">
            <a:spLocks noGrp="1"/>
          </p:cNvSpPr>
          <p:nvPr>
            <p:ph type="body" idx="1"/>
          </p:nvPr>
        </p:nvSpPr>
        <p:spPr>
          <a:xfrm>
            <a:off x="508000" y="1270000"/>
            <a:ext cx="11988800" cy="7213600"/>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9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Foto - 3 Stück">
    <p:spTree>
      <p:nvGrpSpPr>
        <p:cNvPr id="1" name=""/>
        <p:cNvGrpSpPr/>
        <p:nvPr/>
      </p:nvGrpSpPr>
      <p:grpSpPr>
        <a:xfrm>
          <a:off x="0" y="0"/>
          <a:ext cx="0" cy="0"/>
          <a:chOff x="0" y="0"/>
          <a:chExt cx="0" cy="0"/>
        </a:xfrm>
      </p:grpSpPr>
      <p:sp>
        <p:nvSpPr>
          <p:cNvPr id="97" name="Bild"/>
          <p:cNvSpPr>
            <a:spLocks noGrp="1"/>
          </p:cNvSpPr>
          <p:nvPr>
            <p:ph type="pic" sz="half" idx="13"/>
          </p:nvPr>
        </p:nvSpPr>
        <p:spPr>
          <a:xfrm>
            <a:off x="6260986" y="4406900"/>
            <a:ext cx="6697779" cy="4711700"/>
          </a:xfrm>
          <a:prstGeom prst="rect">
            <a:avLst/>
          </a:prstGeom>
          <a:ln w="9525">
            <a:round/>
          </a:ln>
        </p:spPr>
        <p:txBody>
          <a:bodyPr lIns="91439" tIns="45719" rIns="91439" bIns="45719" anchor="t">
            <a:noAutofit/>
          </a:bodyPr>
          <a:lstStyle/>
          <a:p>
            <a:endParaRPr/>
          </a:p>
        </p:txBody>
      </p:sp>
      <p:sp>
        <p:nvSpPr>
          <p:cNvPr id="98" name="Bild"/>
          <p:cNvSpPr>
            <a:spLocks noGrp="1"/>
          </p:cNvSpPr>
          <p:nvPr>
            <p:ph type="pic" sz="quarter" idx="14"/>
          </p:nvPr>
        </p:nvSpPr>
        <p:spPr>
          <a:xfrm>
            <a:off x="6680200" y="635000"/>
            <a:ext cx="5829301" cy="3517900"/>
          </a:xfrm>
          <a:prstGeom prst="rect">
            <a:avLst/>
          </a:prstGeom>
          <a:ln w="9525">
            <a:round/>
          </a:ln>
        </p:spPr>
        <p:txBody>
          <a:bodyPr lIns="91439" tIns="45719" rIns="91439" bIns="45719" anchor="t">
            <a:noAutofit/>
          </a:bodyPr>
          <a:lstStyle/>
          <a:p>
            <a:endParaRPr/>
          </a:p>
        </p:txBody>
      </p:sp>
      <p:sp>
        <p:nvSpPr>
          <p:cNvPr id="99" name="Bild"/>
          <p:cNvSpPr>
            <a:spLocks noGrp="1"/>
          </p:cNvSpPr>
          <p:nvPr>
            <p:ph type="pic" sz="half" idx="15"/>
          </p:nvPr>
        </p:nvSpPr>
        <p:spPr>
          <a:xfrm>
            <a:off x="482600" y="609600"/>
            <a:ext cx="5728881" cy="8394700"/>
          </a:xfrm>
          <a:prstGeom prst="rect">
            <a:avLst/>
          </a:prstGeom>
          <a:ln w="9525">
            <a:round/>
          </a:ln>
        </p:spPr>
        <p:txBody>
          <a:bodyPr lIns="91439" tIns="45719" rIns="91439" bIns="45719" anchor="t">
            <a:noAutofit/>
          </a:bodyPr>
          <a:lstStyle/>
          <a:p>
            <a:endParaRPr/>
          </a:p>
        </p:txBody>
      </p:sp>
      <p:sp>
        <p:nvSpPr>
          <p:cNvPr id="10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sp>
        <p:nvSpPr>
          <p:cNvPr id="107" name="–Christian Bauer"/>
          <p:cNvSpPr txBox="1">
            <a:spLocks noGrp="1"/>
          </p:cNvSpPr>
          <p:nvPr>
            <p:ph type="body" sz="quarter" idx="13"/>
          </p:nvPr>
        </p:nvSpPr>
        <p:spPr>
          <a:xfrm>
            <a:off x="533400" y="5969000"/>
            <a:ext cx="11938000" cy="609600"/>
          </a:xfrm>
          <a:prstGeom prst="rect">
            <a:avLst/>
          </a:prstGeom>
        </p:spPr>
        <p:txBody>
          <a:bodyPr anchor="t">
            <a:spAutoFit/>
          </a:bodyPr>
          <a:lstStyle>
            <a:lvl1pPr marL="0" indent="0" algn="ctr">
              <a:spcBef>
                <a:spcPts val="1200"/>
              </a:spcBef>
              <a:buClrTx/>
              <a:buSzTx/>
              <a:buFontTx/>
              <a:buNone/>
              <a:defRPr sz="3000" i="1"/>
            </a:lvl1pPr>
          </a:lstStyle>
          <a:p>
            <a:r>
              <a:t>–Christian Bauer</a:t>
            </a:r>
          </a:p>
        </p:txBody>
      </p:sp>
      <p:sp>
        <p:nvSpPr>
          <p:cNvPr id="108" name="„Zitat hier eingeben.“"/>
          <p:cNvSpPr txBox="1">
            <a:spLocks noGrp="1"/>
          </p:cNvSpPr>
          <p:nvPr>
            <p:ph type="body" sz="quarter" idx="14"/>
          </p:nvPr>
        </p:nvSpPr>
        <p:spPr>
          <a:xfrm>
            <a:off x="1270000" y="4254500"/>
            <a:ext cx="10464800" cy="711200"/>
          </a:xfrm>
          <a:prstGeom prst="rect">
            <a:avLst/>
          </a:prstGeom>
        </p:spPr>
        <p:txBody>
          <a:bodyPr>
            <a:spAutoFit/>
          </a:bodyPr>
          <a:lstStyle>
            <a:lvl1pPr marL="0" indent="0" algn="ctr">
              <a:spcBef>
                <a:spcPts val="0"/>
              </a:spcBef>
              <a:buClrTx/>
              <a:buSzTx/>
              <a:buFontTx/>
              <a:buNone/>
            </a:lvl1pPr>
          </a:lstStyle>
          <a:p>
            <a:r>
              <a:t>„Zitat hier eingeben.“ </a:t>
            </a:r>
          </a:p>
        </p:txBody>
      </p:sp>
      <p:sp>
        <p:nvSpPr>
          <p:cNvPr id="10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Linie"/>
          <p:cNvSpPr/>
          <p:nvPr/>
        </p:nvSpPr>
        <p:spPr>
          <a:xfrm>
            <a:off x="508000" y="21717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3" name="Linie"/>
          <p:cNvSpPr/>
          <p:nvPr/>
        </p:nvSpPr>
        <p:spPr>
          <a:xfrm>
            <a:off x="508000" y="635000"/>
            <a:ext cx="11997292" cy="0"/>
          </a:xfrm>
          <a:prstGeom prst="line">
            <a:avLst/>
          </a:prstGeom>
          <a:ln w="12700">
            <a:solidFill>
              <a:srgbClr val="444444">
                <a:alpha val="30000"/>
              </a:srgbClr>
            </a:solidFill>
            <a:miter lim="400000"/>
          </a:ln>
        </p:spPr>
        <p:txBody>
          <a:bodyPr lIns="50800" tIns="50800" rIns="50800" bIns="50800" anchor="ctr"/>
          <a:lstStyle/>
          <a:p>
            <a:pPr algn="l" defTabSz="457200">
              <a:defRPr sz="1200">
                <a:solidFill>
                  <a:srgbClr val="000000"/>
                </a:solidFill>
                <a:latin typeface="Helvetica"/>
                <a:ea typeface="Helvetica"/>
                <a:cs typeface="Helvetica"/>
                <a:sym typeface="Helvetica"/>
              </a:defRPr>
            </a:pPr>
            <a:endParaRPr/>
          </a:p>
        </p:txBody>
      </p:sp>
      <p:sp>
        <p:nvSpPr>
          <p:cNvPr id="4" name="Titeltext"/>
          <p:cNvSpPr txBox="1">
            <a:spLocks noGrp="1"/>
          </p:cNvSpPr>
          <p:nvPr>
            <p:ph type="title"/>
          </p:nvPr>
        </p:nvSpPr>
        <p:spPr>
          <a:xfrm>
            <a:off x="508000" y="800100"/>
            <a:ext cx="11988800" cy="1219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Titeltext</a:t>
            </a:r>
          </a:p>
        </p:txBody>
      </p:sp>
      <p:sp>
        <p:nvSpPr>
          <p:cNvPr id="5" name="Textebene 1…"/>
          <p:cNvSpPr txBox="1">
            <a:spLocks noGrp="1"/>
          </p:cNvSpPr>
          <p:nvPr>
            <p:ph type="body" idx="1"/>
          </p:nvPr>
        </p:nvSpPr>
        <p:spPr>
          <a:xfrm>
            <a:off x="508000" y="2628900"/>
            <a:ext cx="11988800" cy="609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6324599" y="9258300"/>
            <a:ext cx="342901" cy="406400"/>
          </a:xfrm>
          <a:prstGeom prst="rect">
            <a:avLst/>
          </a:prstGeom>
          <a:ln w="12700">
            <a:miter lim="400000"/>
          </a:ln>
        </p:spPr>
        <p:txBody>
          <a:bodyPr wrap="none" lIns="50800" tIns="50800" rIns="50800" bIns="50800">
            <a:spAutoFit/>
          </a:bodyPr>
          <a:lstStyle>
            <a:lvl1pPr>
              <a:defRPr sz="1800">
                <a:solidFill>
                  <a:srgbClr val="4C4946"/>
                </a:solidFill>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ransition spd="med"/>
  <p:txStyles>
    <p:titleStyle>
      <a:lvl1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1pPr>
      <a:lvl2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2pPr>
      <a:lvl3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3pPr>
      <a:lvl4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4pPr>
      <a:lvl5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5pPr>
      <a:lvl6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6pPr>
      <a:lvl7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7pPr>
      <a:lvl8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8pPr>
      <a:lvl9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9pPr>
    </p:titleStyle>
    <p:bodyStyle>
      <a:lvl1pPr marL="4699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1pPr>
      <a:lvl2pPr marL="9398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2pPr>
      <a:lvl3pPr marL="14097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3pPr>
      <a:lvl4pPr marL="18796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4pPr>
      <a:lvl5pPr marL="23495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5pPr>
      <a:lvl6pPr marL="28194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6pPr>
      <a:lvl7pPr marL="32893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7pPr>
      <a:lvl8pPr marL="37592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8pPr>
      <a:lvl9pPr marL="4229100" marR="0" indent="-469900" algn="l" defTabSz="584200" rtl="0" latinLnBrk="0">
        <a:lnSpc>
          <a:spcPct val="100000"/>
        </a:lnSpc>
        <a:spcBef>
          <a:spcPts val="2400"/>
        </a:spcBef>
        <a:spcAft>
          <a:spcPts val="0"/>
        </a:spcAft>
        <a:buClr>
          <a:srgbClr val="929292"/>
        </a:buClr>
        <a:buSzPct val="60000"/>
        <a:buFont typeface="Zapf Dingbats"/>
        <a:buChar char="❖"/>
        <a:tabLst/>
        <a:defRPr sz="3600" b="0" i="0" u="none" strike="noStrike" cap="none" spc="0" baseline="0">
          <a:solidFill>
            <a:srgbClr val="414141"/>
          </a:solidFill>
          <a:uFillTx/>
          <a:latin typeface="Palatino"/>
          <a:ea typeface="Palatino"/>
          <a:cs typeface="Palatino"/>
          <a:sym typeface="Palatino"/>
        </a:defRPr>
      </a:lvl9pPr>
    </p:bodyStyle>
    <p:otherStyle>
      <a:lvl1pPr marL="0" marR="0" indent="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1pPr>
      <a:lvl2pPr marL="0" marR="0" indent="228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2pPr>
      <a:lvl3pPr marL="0" marR="0" indent="457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3pPr>
      <a:lvl4pPr marL="0" marR="0" indent="6858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4pPr>
      <a:lvl5pPr marL="0" marR="0" indent="9144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5pPr>
      <a:lvl6pPr marL="0" marR="0" indent="11430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6pPr>
      <a:lvl7pPr marL="0" marR="0" indent="13716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7pPr>
      <a:lvl8pPr marL="0" marR="0" indent="16002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8pPr>
      <a:lvl9pPr marL="0" marR="0" indent="1828800" algn="ctr" defTabSz="58420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Palatino"/>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comments" Target="../comments/comment2.xml"/><Relationship Id="rId5" Type="http://schemas.openxmlformats.org/officeDocument/2006/relationships/image" Target="../media/image3.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comments" Target="../comments/commen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6194" y="594001"/>
            <a:ext cx="13004800" cy="2560284"/>
          </a:xfrm>
          <a:prstGeom prst="rect">
            <a:avLst/>
          </a:prstGeom>
          <a:solidFill>
            <a:srgbClr val="CCE1DF"/>
          </a:solidFill>
        </p:spPr>
        <p:txBody>
          <a:bodyPr wrap="square" lIns="130046" tIns="65023" rIns="130046" bIns="65023" rtlCol="0">
            <a:noAutofit/>
          </a:bodyPr>
          <a:lstStyle/>
          <a:p>
            <a:r>
              <a:rPr lang="de-DE" sz="5100" b="1" dirty="0">
                <a:latin typeface="Arial" panose="020B0604020202020204" pitchFamily="34" charset="0"/>
                <a:cs typeface="Arial" panose="020B0604020202020204" pitchFamily="34" charset="0"/>
              </a:rPr>
              <a:t>		</a:t>
            </a:r>
            <a:br>
              <a:rPr lang="de-DE" sz="5100" b="1" dirty="0">
                <a:latin typeface="Arial" panose="020B0604020202020204" pitchFamily="34" charset="0"/>
                <a:cs typeface="Arial" panose="020B0604020202020204" pitchFamily="34" charset="0"/>
              </a:rPr>
            </a:br>
            <a:r>
              <a:rPr lang="de-DE" sz="5100" b="1" dirty="0" err="1">
                <a:latin typeface="Arial" panose="020B0604020202020204" pitchFamily="34" charset="0"/>
                <a:cs typeface="Arial" panose="020B0604020202020204" pitchFamily="34" charset="0"/>
              </a:rPr>
              <a:t>Exercise</a:t>
            </a:r>
            <a:r>
              <a:rPr lang="de-DE" sz="5100" b="1" dirty="0">
                <a:latin typeface="Arial" panose="020B0604020202020204" pitchFamily="34" charset="0"/>
                <a:cs typeface="Arial" panose="020B0604020202020204" pitchFamily="34" charset="0"/>
              </a:rPr>
              <a:t> 2: Climate </a:t>
            </a:r>
            <a:r>
              <a:rPr lang="de-DE" sz="5100" b="1" dirty="0" err="1">
                <a:latin typeface="Arial" panose="020B0604020202020204" pitchFamily="34" charset="0"/>
                <a:cs typeface="Arial" panose="020B0604020202020204" pitchFamily="34" charset="0"/>
              </a:rPr>
              <a:t>quiz</a:t>
            </a:r>
            <a:endParaRPr lang="de-DE" sz="5100" b="1" dirty="0">
              <a:latin typeface="Arial" panose="020B0604020202020204" pitchFamily="34" charset="0"/>
              <a:cs typeface="Arial" panose="020B0604020202020204" pitchFamily="34" charset="0"/>
            </a:endParaRPr>
          </a:p>
        </p:txBody>
      </p:sp>
      <p:sp>
        <p:nvSpPr>
          <p:cNvPr id="5" name="Textfeld 4"/>
          <p:cNvSpPr txBox="1"/>
          <p:nvPr/>
        </p:nvSpPr>
        <p:spPr>
          <a:xfrm>
            <a:off x="4249349" y="4715680"/>
            <a:ext cx="8295322" cy="2224197"/>
          </a:xfrm>
          <a:prstGeom prst="rect">
            <a:avLst/>
          </a:prstGeom>
          <a:noFill/>
        </p:spPr>
        <p:txBody>
          <a:bodyPr wrap="square" lIns="130046" tIns="65023" rIns="130046" bIns="65023" rtlCol="0">
            <a:spAutoFit/>
          </a:bodyPr>
          <a:lstStyle/>
          <a:p>
            <a:r>
              <a:rPr lang="de-DE" sz="2800" dirty="0">
                <a:latin typeface="Georgia" panose="02040502050405020303" pitchFamily="18" charset="0"/>
              </a:rPr>
              <a:t>This </a:t>
            </a:r>
            <a:r>
              <a:rPr lang="de-DE" sz="2800" dirty="0" err="1">
                <a:latin typeface="Georgia" panose="02040502050405020303" pitchFamily="18" charset="0"/>
              </a:rPr>
              <a:t>Powerpoint</a:t>
            </a:r>
            <a:r>
              <a:rPr lang="de-DE" sz="2800" dirty="0">
                <a:latin typeface="Georgia" panose="02040502050405020303" pitchFamily="18" charset="0"/>
              </a:rPr>
              <a:t> </a:t>
            </a:r>
            <a:r>
              <a:rPr lang="de-DE" sz="2800" dirty="0" err="1">
                <a:latin typeface="Georgia" panose="02040502050405020303" pitchFamily="18" charset="0"/>
              </a:rPr>
              <a:t>is</a:t>
            </a:r>
            <a:r>
              <a:rPr lang="de-DE" sz="2800" dirty="0">
                <a:latin typeface="Georgia" panose="02040502050405020303" pitchFamily="18" charset="0"/>
              </a:rPr>
              <a:t> a </a:t>
            </a:r>
            <a:r>
              <a:rPr lang="de-DE" sz="2800" dirty="0" err="1">
                <a:latin typeface="Georgia" panose="02040502050405020303" pitchFamily="18" charset="0"/>
              </a:rPr>
              <a:t>part</a:t>
            </a:r>
            <a:r>
              <a:rPr lang="de-DE" sz="2800" dirty="0">
                <a:latin typeface="Georgia" panose="02040502050405020303" pitchFamily="18" charset="0"/>
              </a:rPr>
              <a:t> </a:t>
            </a:r>
            <a:r>
              <a:rPr lang="de-DE" sz="2800" dirty="0" err="1" smtClean="0">
                <a:latin typeface="Georgia" panose="02040502050405020303" pitchFamily="18" charset="0"/>
              </a:rPr>
              <a:t>of</a:t>
            </a:r>
            <a:r>
              <a:rPr lang="de-DE" sz="2800" dirty="0" smtClean="0">
                <a:latin typeface="Georgia" panose="02040502050405020303" pitchFamily="18" charset="0"/>
              </a:rPr>
              <a:t>: </a:t>
            </a:r>
          </a:p>
          <a:p>
            <a:r>
              <a:rPr lang="de-DE" sz="2800" dirty="0">
                <a:latin typeface="Georgia" panose="02040502050405020303" pitchFamily="18" charset="0"/>
              </a:rPr>
              <a:t/>
            </a:r>
            <a:br>
              <a:rPr lang="de-DE" sz="2800" dirty="0">
                <a:latin typeface="Georgia" panose="02040502050405020303" pitchFamily="18" charset="0"/>
              </a:rPr>
            </a:br>
            <a:r>
              <a:rPr lang="de-DE" sz="2800" b="1" dirty="0">
                <a:latin typeface="Georgia" panose="02040502050405020303" pitchFamily="18" charset="0"/>
              </a:rPr>
              <a:t>Climate </a:t>
            </a:r>
            <a:r>
              <a:rPr lang="de-DE" sz="2800" b="1" dirty="0" err="1">
                <a:latin typeface="Georgia" panose="02040502050405020303" pitchFamily="18" charset="0"/>
              </a:rPr>
              <a:t>change</a:t>
            </a:r>
            <a:r>
              <a:rPr lang="de-DE" sz="2800" b="1" dirty="0">
                <a:latin typeface="Georgia" panose="02040502050405020303" pitchFamily="18" charset="0"/>
              </a:rPr>
              <a:t> and </a:t>
            </a:r>
            <a:r>
              <a:rPr lang="de-DE" sz="2800" b="1" dirty="0" err="1">
                <a:latin typeface="Georgia" panose="02040502050405020303" pitchFamily="18" charset="0"/>
              </a:rPr>
              <a:t>justice</a:t>
            </a:r>
            <a:r>
              <a:rPr lang="de-DE" sz="2800" b="1" dirty="0">
                <a:latin typeface="Georgia" panose="02040502050405020303" pitchFamily="18" charset="0"/>
              </a:rPr>
              <a:t/>
            </a:r>
            <a:br>
              <a:rPr lang="de-DE" sz="2800" b="1" dirty="0">
                <a:latin typeface="Georgia" panose="02040502050405020303" pitchFamily="18" charset="0"/>
              </a:rPr>
            </a:br>
            <a:r>
              <a:rPr lang="de-DE" sz="2800" b="1" dirty="0">
                <a:latin typeface="Georgia" panose="02040502050405020303" pitchFamily="18" charset="0"/>
                <a:hlinkClick r:id="rId3"/>
              </a:rPr>
              <a:t>www.bangladesch.org/bildungsheft</a:t>
            </a:r>
            <a:endParaRPr lang="de-DE" sz="2800" b="1" dirty="0">
              <a:latin typeface="Georgia" panose="02040502050405020303" pitchFamily="18" charset="0"/>
            </a:endParaRPr>
          </a:p>
          <a:p>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9031" y="269149"/>
            <a:ext cx="2160818" cy="649705"/>
          </a:xfrm>
          <a:prstGeom prst="rect">
            <a:avLst/>
          </a:prstGeom>
        </p:spPr>
      </p:pic>
    </p:spTree>
    <p:extLst>
      <p:ext uri="{BB962C8B-B14F-4D97-AF65-F5344CB8AC3E}">
        <p14:creationId xmlns:p14="http://schemas.microsoft.com/office/powerpoint/2010/main" val="3419037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79"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5926336" y="0"/>
            <a:ext cx="7072827" cy="9753599"/>
          </a:xfrm>
          <a:prstGeom prst="rect">
            <a:avLst/>
          </a:prstGeom>
        </p:spPr>
      </p:pic>
      <p:sp>
        <p:nvSpPr>
          <p:cNvPr id="180" name="Können wir was dagegen tun?"/>
          <p:cNvSpPr txBox="1">
            <a:spLocks noGrp="1"/>
          </p:cNvSpPr>
          <p:nvPr>
            <p:ph type="title"/>
          </p:nvPr>
        </p:nvSpPr>
        <p:spPr>
          <a:prstGeom prst="rect">
            <a:avLst/>
          </a:prstGeom>
        </p:spPr>
        <p:txBody>
          <a:bodyPr>
            <a:normAutofit fontScale="90000"/>
          </a:bodyPr>
          <a:lstStyle>
            <a:lvl1pPr>
              <a:defRPr>
                <a:solidFill>
                  <a:schemeClr val="accent1">
                    <a:hueOff val="369196"/>
                    <a:satOff val="13972"/>
                    <a:lumOff val="-24493"/>
                  </a:schemeClr>
                </a:solidFill>
              </a:defRPr>
            </a:lvl1pPr>
          </a:lstStyle>
          <a:p>
            <a:r>
              <a:rPr lang="de-DE" dirty="0"/>
              <a:t>Can </a:t>
            </a:r>
            <a:r>
              <a:rPr lang="de-DE" dirty="0" err="1"/>
              <a:t>we</a:t>
            </a:r>
            <a:r>
              <a:rPr lang="de-DE" dirty="0"/>
              <a:t> </a:t>
            </a:r>
            <a:br>
              <a:rPr lang="de-DE" dirty="0"/>
            </a:br>
            <a:r>
              <a:rPr lang="de-DE" dirty="0"/>
              <a:t>do </a:t>
            </a:r>
            <a:r>
              <a:rPr lang="de-DE" dirty="0" err="1"/>
              <a:t>something</a:t>
            </a:r>
            <a:r>
              <a:rPr lang="de-DE" dirty="0"/>
              <a:t> </a:t>
            </a:r>
            <a:br>
              <a:rPr lang="de-DE" dirty="0"/>
            </a:br>
            <a:r>
              <a:rPr lang="de-DE" dirty="0" err="1"/>
              <a:t>against</a:t>
            </a:r>
            <a:r>
              <a:rPr lang="de-DE" dirty="0"/>
              <a:t> </a:t>
            </a:r>
            <a:r>
              <a:rPr lang="de-DE" dirty="0" err="1"/>
              <a:t>it</a:t>
            </a:r>
            <a:r>
              <a:rPr dirty="0"/>
              <a:t>?</a:t>
            </a:r>
          </a:p>
        </p:txBody>
      </p:sp>
      <p:sp>
        <p:nvSpPr>
          <p:cNvPr id="181" name="A: Ja, jeder von uns kann etwas tun: weniger Auto fahren, Strom sparen, ……"/>
          <p:cNvSpPr txBox="1">
            <a:spLocks noGrp="1"/>
          </p:cNvSpPr>
          <p:nvPr>
            <p:ph type="body" sz="quarter" idx="1"/>
          </p:nvPr>
        </p:nvSpPr>
        <p:spPr>
          <a:prstGeom prst="rect">
            <a:avLst/>
          </a:prstGeom>
        </p:spPr>
        <p:txBody>
          <a:bodyPr/>
          <a:lstStyle/>
          <a:p>
            <a:pPr>
              <a:defRPr sz="3300"/>
            </a:pPr>
            <a:r>
              <a:rPr b="1" dirty="0"/>
              <a:t>A:</a:t>
            </a:r>
            <a:r>
              <a:rPr dirty="0"/>
              <a:t> </a:t>
            </a:r>
            <a:r>
              <a:rPr lang="en-US" dirty="0"/>
              <a:t>Yes, each of us can do something: drive less, save electricity,...</a:t>
            </a:r>
          </a:p>
          <a:p>
            <a:pPr>
              <a:defRPr sz="3300"/>
            </a:pPr>
            <a:endParaRPr dirty="0"/>
          </a:p>
          <a:p>
            <a:pPr>
              <a:defRPr sz="3300"/>
            </a:pPr>
            <a:r>
              <a:rPr b="1" dirty="0"/>
              <a:t>B: </a:t>
            </a:r>
            <a:r>
              <a:rPr lang="en-US" dirty="0"/>
              <a:t>No, only politics and business enterprises can make a difference.</a:t>
            </a:r>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79" name="Bild"/>
          <p:cNvPicPr>
            <a:picLocks noGrp="1"/>
          </p:cNvPicPr>
          <p:nvPr>
            <p:ph type="pic" idx="14"/>
          </p:nvPr>
        </p:nvPicPr>
        <p:blipFill>
          <a:blip r:embed="rId3">
            <a:extLst>
              <a:ext uri="{28A0092B-C50C-407E-A947-70E740481C1C}">
                <a14:useLocalDpi xmlns:a14="http://schemas.microsoft.com/office/drawing/2010/main" val="0"/>
              </a:ext>
            </a:extLst>
          </a:blip>
          <a:stretch>
            <a:fillRect/>
          </a:stretch>
        </p:blipFill>
        <p:spPr>
          <a:xfrm>
            <a:off x="5926336" y="0"/>
            <a:ext cx="7072827" cy="9753599"/>
          </a:xfrm>
          <a:prstGeom prst="rect">
            <a:avLst/>
          </a:prstGeom>
        </p:spPr>
      </p:pic>
      <p:sp>
        <p:nvSpPr>
          <p:cNvPr id="180" name="Können wir was dagegen tun?"/>
          <p:cNvSpPr txBox="1">
            <a:spLocks noGrp="1"/>
          </p:cNvSpPr>
          <p:nvPr>
            <p:ph type="title"/>
          </p:nvPr>
        </p:nvSpPr>
        <p:spPr>
          <a:prstGeom prst="rect">
            <a:avLst/>
          </a:prstGeom>
        </p:spPr>
        <p:txBody>
          <a:bodyPr>
            <a:normAutofit fontScale="90000"/>
          </a:bodyPr>
          <a:lstStyle>
            <a:lvl1pPr>
              <a:defRPr>
                <a:solidFill>
                  <a:schemeClr val="accent1">
                    <a:hueOff val="369196"/>
                    <a:satOff val="13972"/>
                    <a:lumOff val="-24493"/>
                  </a:schemeClr>
                </a:solidFill>
              </a:defRPr>
            </a:lvl1pPr>
          </a:lstStyle>
          <a:p>
            <a:r>
              <a:rPr lang="de-DE" dirty="0"/>
              <a:t>Can </a:t>
            </a:r>
            <a:r>
              <a:rPr lang="de-DE" dirty="0" err="1"/>
              <a:t>we</a:t>
            </a:r>
            <a:r>
              <a:rPr lang="de-DE" dirty="0"/>
              <a:t> </a:t>
            </a:r>
            <a:br>
              <a:rPr lang="de-DE" dirty="0"/>
            </a:br>
            <a:r>
              <a:rPr lang="de-DE" dirty="0"/>
              <a:t>do </a:t>
            </a:r>
            <a:r>
              <a:rPr lang="de-DE" dirty="0" err="1"/>
              <a:t>something</a:t>
            </a:r>
            <a:r>
              <a:rPr lang="de-DE" dirty="0"/>
              <a:t> </a:t>
            </a:r>
            <a:br>
              <a:rPr lang="de-DE" dirty="0"/>
            </a:br>
            <a:r>
              <a:rPr lang="de-DE" dirty="0" err="1"/>
              <a:t>against</a:t>
            </a:r>
            <a:r>
              <a:rPr lang="de-DE" dirty="0"/>
              <a:t> </a:t>
            </a:r>
            <a:r>
              <a:rPr lang="de-DE" dirty="0" err="1"/>
              <a:t>it</a:t>
            </a:r>
            <a:r>
              <a:rPr dirty="0"/>
              <a:t>?</a:t>
            </a:r>
          </a:p>
        </p:txBody>
      </p:sp>
      <p:sp>
        <p:nvSpPr>
          <p:cNvPr id="181" name="A: Ja, jeder von uns kann etwas tun: weniger Auto fahren, Strom sparen, ……"/>
          <p:cNvSpPr txBox="1">
            <a:spLocks noGrp="1"/>
          </p:cNvSpPr>
          <p:nvPr>
            <p:ph type="body" sz="quarter" idx="1"/>
          </p:nvPr>
        </p:nvSpPr>
        <p:spPr>
          <a:prstGeom prst="rect">
            <a:avLst/>
          </a:prstGeom>
        </p:spPr>
        <p:txBody>
          <a:bodyPr/>
          <a:lstStyle/>
          <a:p>
            <a:pPr>
              <a:defRPr sz="3300"/>
            </a:pPr>
            <a:r>
              <a:rPr sz="3300" b="1" dirty="0">
                <a:solidFill>
                  <a:srgbClr val="008F00"/>
                </a:solidFill>
              </a:rPr>
              <a:t>A: </a:t>
            </a:r>
            <a:r>
              <a:rPr lang="en-US" sz="3300" dirty="0">
                <a:solidFill>
                  <a:srgbClr val="008F00"/>
                </a:solidFill>
              </a:rPr>
              <a:t>Yes, each of us can do something: drive less, save electricity,...</a:t>
            </a:r>
          </a:p>
          <a:p>
            <a:pPr>
              <a:defRPr sz="3300"/>
            </a:pPr>
            <a:endParaRPr sz="3300" dirty="0">
              <a:solidFill>
                <a:srgbClr val="008F00"/>
              </a:solidFill>
            </a:endParaRPr>
          </a:p>
          <a:p>
            <a:pPr>
              <a:defRPr sz="3300"/>
            </a:pPr>
            <a:r>
              <a:rPr sz="3300" b="1" dirty="0">
                <a:solidFill>
                  <a:srgbClr val="008F00"/>
                </a:solidFill>
              </a:rPr>
              <a:t>B: </a:t>
            </a:r>
            <a:r>
              <a:rPr lang="en-US" sz="3300" dirty="0">
                <a:solidFill>
                  <a:srgbClr val="008F00"/>
                </a:solidFill>
              </a:rPr>
              <a:t>No, only politics and business enterprises can make a difference.</a:t>
            </a:r>
            <a:endParaRPr sz="3300" dirty="0">
              <a:solidFill>
                <a:srgbClr val="008F00"/>
              </a:solidFill>
            </a:endParaRPr>
          </a:p>
        </p:txBody>
      </p:sp>
    </p:spTree>
    <p:extLst>
      <p:ext uri="{BB962C8B-B14F-4D97-AF65-F5344CB8AC3E}">
        <p14:creationId xmlns:p14="http://schemas.microsoft.com/office/powerpoint/2010/main" val="3845865905"/>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91" name="Bild"/>
          <p:cNvPicPr>
            <a:picLocks noGrp="1"/>
          </p:cNvPicPr>
          <p:nvPr>
            <p:ph type="pic" idx="14"/>
          </p:nvPr>
        </p:nvPicPr>
        <p:blipFill>
          <a:blip r:embed="rId3" cstate="print">
            <a:extLst>
              <a:ext uri="{28A0092B-C50C-407E-A947-70E740481C1C}">
                <a14:useLocalDpi xmlns:a14="http://schemas.microsoft.com/office/drawing/2010/main" val="0"/>
              </a:ext>
            </a:extLst>
          </a:blip>
          <a:stretch>
            <a:fillRect/>
          </a:stretch>
        </p:blipFill>
        <p:spPr>
          <a:xfrm>
            <a:off x="6214368" y="362"/>
            <a:ext cx="6934448" cy="9753599"/>
          </a:xfrm>
          <a:prstGeom prst="rect">
            <a:avLst/>
          </a:prstGeom>
        </p:spPr>
      </p:pic>
      <p:sp>
        <p:nvSpPr>
          <p:cNvPr id="192" name="Wann wurde das Pariser Klimaabkommen beschlossen?"/>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en-US" dirty="0"/>
              <a:t>When was the Paris Agreement adopted?</a:t>
            </a:r>
            <a:endParaRPr dirty="0"/>
          </a:p>
        </p:txBody>
      </p:sp>
      <p:sp>
        <p:nvSpPr>
          <p:cNvPr id="19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In 2015.</a:t>
            </a:r>
            <a:endParaRPr dirty="0"/>
          </a:p>
          <a:p>
            <a:pPr>
              <a:defRPr sz="3300"/>
            </a:pPr>
            <a:endParaRPr b="1" dirty="0"/>
          </a:p>
          <a:p>
            <a:pPr>
              <a:defRPr sz="3300"/>
            </a:pPr>
            <a:r>
              <a:rPr b="1" dirty="0"/>
              <a:t>B:</a:t>
            </a:r>
            <a:r>
              <a:rPr lang="de-DE" b="1" dirty="0"/>
              <a:t> </a:t>
            </a:r>
            <a:r>
              <a:rPr lang="de-DE" dirty="0"/>
              <a:t>In 2018.</a:t>
            </a:r>
            <a:endParaRPr dirty="0"/>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91" name="Bild"/>
          <p:cNvPicPr>
            <a:picLocks noGrp="1"/>
          </p:cNvPicPr>
          <p:nvPr>
            <p:ph type="pic" idx="14"/>
          </p:nvPr>
        </p:nvPicPr>
        <p:blipFill>
          <a:blip r:embed="rId3" cstate="print">
            <a:extLst>
              <a:ext uri="{28A0092B-C50C-407E-A947-70E740481C1C}">
                <a14:useLocalDpi xmlns:a14="http://schemas.microsoft.com/office/drawing/2010/main" val="0"/>
              </a:ext>
            </a:extLst>
          </a:blip>
          <a:stretch>
            <a:fillRect/>
          </a:stretch>
        </p:blipFill>
        <p:spPr>
          <a:xfrm>
            <a:off x="6214368" y="362"/>
            <a:ext cx="6934448" cy="9753599"/>
          </a:xfrm>
          <a:prstGeom prst="rect">
            <a:avLst/>
          </a:prstGeom>
        </p:spPr>
      </p:pic>
      <p:sp>
        <p:nvSpPr>
          <p:cNvPr id="192" name="Wann wurde das Pariser Klimaabkommen beschlossen?"/>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en-US" dirty="0"/>
              <a:t>When was the Paris Agreement adopted?</a:t>
            </a:r>
            <a:endParaRPr dirty="0"/>
          </a:p>
        </p:txBody>
      </p:sp>
      <p:sp>
        <p:nvSpPr>
          <p:cNvPr id="193" name="A:…"/>
          <p:cNvSpPr txBox="1">
            <a:spLocks noGrp="1"/>
          </p:cNvSpPr>
          <p:nvPr>
            <p:ph type="body" sz="quarter" idx="1"/>
          </p:nvPr>
        </p:nvSpPr>
        <p:spPr>
          <a:prstGeom prst="rect">
            <a:avLst/>
          </a:prstGeom>
        </p:spPr>
        <p:txBody>
          <a:bodyPr/>
          <a:lstStyle/>
          <a:p>
            <a:pPr>
              <a:defRPr sz="3300"/>
            </a:pPr>
            <a:r>
              <a:rPr b="1" dirty="0">
                <a:solidFill>
                  <a:srgbClr val="00B050"/>
                </a:solidFill>
              </a:rPr>
              <a:t>A:</a:t>
            </a:r>
            <a:r>
              <a:rPr lang="de-DE" b="1" dirty="0">
                <a:solidFill>
                  <a:srgbClr val="00B050"/>
                </a:solidFill>
              </a:rPr>
              <a:t> </a:t>
            </a:r>
            <a:r>
              <a:rPr lang="de-DE" dirty="0">
                <a:solidFill>
                  <a:srgbClr val="00B050"/>
                </a:solidFill>
              </a:rPr>
              <a:t>In 2015.</a:t>
            </a:r>
            <a:endParaRPr dirty="0">
              <a:solidFill>
                <a:srgbClr val="00B050"/>
              </a:solidFill>
            </a:endParaRPr>
          </a:p>
          <a:p>
            <a:pPr>
              <a:defRPr sz="3300"/>
            </a:pPr>
            <a:endParaRPr b="1" dirty="0"/>
          </a:p>
          <a:p>
            <a:pPr>
              <a:defRPr sz="3300"/>
            </a:pPr>
            <a:r>
              <a:rPr b="1" dirty="0"/>
              <a:t>B:</a:t>
            </a:r>
            <a:r>
              <a:rPr lang="de-DE" b="1" dirty="0"/>
              <a:t> </a:t>
            </a:r>
            <a:r>
              <a:rPr lang="de-DE" dirty="0"/>
              <a:t>In 2018.</a:t>
            </a:r>
            <a:endParaRPr dirty="0"/>
          </a:p>
        </p:txBody>
      </p:sp>
    </p:spTree>
    <p:extLst>
      <p:ext uri="{BB962C8B-B14F-4D97-AF65-F5344CB8AC3E}">
        <p14:creationId xmlns:p14="http://schemas.microsoft.com/office/powerpoint/2010/main" val="4071603638"/>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9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197" name="Wie viel Grad darf der Anstieg der globalen Temperatur laut des Pariser Klimaabkommens maximal betragen?"/>
          <p:cNvSpPr txBox="1">
            <a:spLocks noGrp="1"/>
          </p:cNvSpPr>
          <p:nvPr>
            <p:ph type="title"/>
          </p:nvPr>
        </p:nvSpPr>
        <p:spPr>
          <a:prstGeom prst="rect">
            <a:avLst/>
          </a:prstGeom>
        </p:spPr>
        <p:txBody>
          <a:bodyPr>
            <a:normAutofit/>
          </a:bodyPr>
          <a:lstStyle>
            <a:lvl1pPr defTabSz="362204">
              <a:spcBef>
                <a:spcPts val="900"/>
              </a:spcBef>
              <a:defRPr sz="3472">
                <a:solidFill>
                  <a:schemeClr val="accent1">
                    <a:hueOff val="369196"/>
                    <a:satOff val="13972"/>
                    <a:lumOff val="-24493"/>
                  </a:schemeClr>
                </a:solidFill>
              </a:defRPr>
            </a:lvl1pPr>
          </a:lstStyle>
          <a:p>
            <a:r>
              <a:rPr lang="en-US" dirty="0"/>
              <a:t>According to the Paris Agreement, by how many degrees may the global temperature rise at most?</a:t>
            </a:r>
            <a:endParaRPr dirty="0"/>
          </a:p>
        </p:txBody>
      </p:sp>
      <p:sp>
        <p:nvSpPr>
          <p:cNvPr id="198" name="A: Unter 2 Grad…"/>
          <p:cNvSpPr txBox="1">
            <a:spLocks noGrp="1"/>
          </p:cNvSpPr>
          <p:nvPr>
            <p:ph type="body" sz="quarter" idx="1"/>
          </p:nvPr>
        </p:nvSpPr>
        <p:spPr>
          <a:prstGeom prst="rect">
            <a:avLst/>
          </a:prstGeom>
        </p:spPr>
        <p:txBody>
          <a:bodyPr/>
          <a:lstStyle/>
          <a:p>
            <a:pPr>
              <a:defRPr sz="3300"/>
            </a:pPr>
            <a:r>
              <a:rPr b="1" dirty="0"/>
              <a:t>A:</a:t>
            </a:r>
            <a:r>
              <a:rPr dirty="0"/>
              <a:t> </a:t>
            </a:r>
            <a:r>
              <a:rPr lang="de-DE" dirty="0"/>
              <a:t>Below 2 </a:t>
            </a:r>
            <a:r>
              <a:rPr lang="de-DE" dirty="0" err="1"/>
              <a:t>degrees</a:t>
            </a:r>
            <a:r>
              <a:rPr lang="de-DE" dirty="0"/>
              <a:t>.</a:t>
            </a:r>
          </a:p>
          <a:p>
            <a:pPr>
              <a:defRPr sz="3300"/>
            </a:pPr>
            <a:endParaRPr dirty="0"/>
          </a:p>
          <a:p>
            <a:pPr>
              <a:defRPr sz="3300"/>
            </a:pPr>
            <a:r>
              <a:rPr b="1" dirty="0"/>
              <a:t>B: </a:t>
            </a:r>
            <a:r>
              <a:rPr lang="de-DE" dirty="0"/>
              <a:t>2 </a:t>
            </a:r>
            <a:r>
              <a:rPr lang="de-DE" dirty="0" err="1"/>
              <a:t>degrees</a:t>
            </a:r>
            <a:r>
              <a:rPr lang="de-DE" dirty="0"/>
              <a:t>.</a:t>
            </a:r>
            <a:endParaRPr dirty="0"/>
          </a:p>
        </p:txBody>
      </p:sp>
      <p:pic>
        <p:nvPicPr>
          <p:cNvPr id="6"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4309"/>
            <a:ext cx="7006455" cy="9753600"/>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196" name="Bild"/>
          <p:cNvPicPr>
            <a:picLocks noGrp="1"/>
          </p:cNvPicPr>
          <p:nvPr>
            <p:ph type="pic" idx="14"/>
          </p:nvPr>
        </p:nvPicPr>
        <p:blipFill>
          <a:blip r:embed="rId3">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197" name="Wie viel Grad darf der Anstieg der globalen Temperatur laut des Pariser Klimaabkommens maximal betragen?"/>
          <p:cNvSpPr txBox="1">
            <a:spLocks noGrp="1"/>
          </p:cNvSpPr>
          <p:nvPr>
            <p:ph type="title"/>
          </p:nvPr>
        </p:nvSpPr>
        <p:spPr>
          <a:prstGeom prst="rect">
            <a:avLst/>
          </a:prstGeom>
        </p:spPr>
        <p:txBody>
          <a:bodyPr>
            <a:normAutofit/>
          </a:bodyPr>
          <a:lstStyle>
            <a:lvl1pPr defTabSz="362204">
              <a:spcBef>
                <a:spcPts val="900"/>
              </a:spcBef>
              <a:defRPr sz="3472">
                <a:solidFill>
                  <a:schemeClr val="accent1">
                    <a:hueOff val="369196"/>
                    <a:satOff val="13972"/>
                    <a:lumOff val="-24493"/>
                  </a:schemeClr>
                </a:solidFill>
              </a:defRPr>
            </a:lvl1pPr>
          </a:lstStyle>
          <a:p>
            <a:r>
              <a:rPr lang="en-US" dirty="0"/>
              <a:t>According to the Paris Agreement, by how many degrees may the global temperature rise at most?</a:t>
            </a:r>
            <a:endParaRPr dirty="0"/>
          </a:p>
        </p:txBody>
      </p:sp>
      <p:sp>
        <p:nvSpPr>
          <p:cNvPr id="198" name="A: Unter 2 Grad…"/>
          <p:cNvSpPr txBox="1">
            <a:spLocks noGrp="1"/>
          </p:cNvSpPr>
          <p:nvPr>
            <p:ph type="body" sz="quarter" idx="1"/>
          </p:nvPr>
        </p:nvSpPr>
        <p:spPr>
          <a:prstGeom prst="rect">
            <a:avLst/>
          </a:prstGeom>
        </p:spPr>
        <p:txBody>
          <a:bodyPr/>
          <a:lstStyle/>
          <a:p>
            <a:pPr>
              <a:defRPr sz="3300"/>
            </a:pPr>
            <a:r>
              <a:rPr sz="3300" b="1" dirty="0">
                <a:solidFill>
                  <a:srgbClr val="008F00"/>
                </a:solidFill>
              </a:rPr>
              <a:t>A: </a:t>
            </a:r>
            <a:r>
              <a:rPr lang="de-DE" sz="3300" dirty="0">
                <a:solidFill>
                  <a:srgbClr val="008F00"/>
                </a:solidFill>
              </a:rPr>
              <a:t>Below 2 </a:t>
            </a:r>
            <a:r>
              <a:rPr lang="de-DE" sz="3300" dirty="0" err="1">
                <a:solidFill>
                  <a:srgbClr val="008F00"/>
                </a:solidFill>
              </a:rPr>
              <a:t>degrees</a:t>
            </a:r>
            <a:r>
              <a:rPr lang="de-DE" sz="3300" dirty="0">
                <a:solidFill>
                  <a:srgbClr val="008F00"/>
                </a:solidFill>
              </a:rPr>
              <a:t>.</a:t>
            </a:r>
          </a:p>
          <a:p>
            <a:pPr>
              <a:defRPr sz="3300"/>
            </a:pPr>
            <a:endParaRPr dirty="0"/>
          </a:p>
          <a:p>
            <a:pPr>
              <a:defRPr sz="3300"/>
            </a:pPr>
            <a:r>
              <a:rPr b="1" dirty="0"/>
              <a:t>B: </a:t>
            </a:r>
            <a:r>
              <a:rPr lang="de-DE" dirty="0"/>
              <a:t>2 </a:t>
            </a:r>
            <a:r>
              <a:rPr lang="de-DE" dirty="0" err="1"/>
              <a:t>degrees</a:t>
            </a:r>
            <a:r>
              <a:rPr lang="de-DE" dirty="0"/>
              <a:t>.</a:t>
            </a:r>
            <a:endParaRPr dirty="0"/>
          </a:p>
        </p:txBody>
      </p:sp>
      <p:pic>
        <p:nvPicPr>
          <p:cNvPr id="6" name="Bild"/>
          <p:cNvPicPr>
            <a:picLocks/>
          </p:cNvPicPr>
          <p:nvPr/>
        </p:nvPicPr>
        <p:blipFill>
          <a:blip r:embed="rId4">
            <a:extLst>
              <a:ext uri="{28A0092B-C50C-407E-A947-70E740481C1C}">
                <a14:useLocalDpi xmlns:a14="http://schemas.microsoft.com/office/drawing/2010/main" val="0"/>
              </a:ext>
            </a:extLst>
          </a:blip>
          <a:stretch>
            <a:fillRect/>
          </a:stretch>
        </p:blipFill>
        <p:spPr>
          <a:xfrm>
            <a:off x="6286376" y="4309"/>
            <a:ext cx="7006455" cy="9753600"/>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314353734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206" name="Bild"/>
          <p:cNvPicPr>
            <a:picLocks noGrp="1"/>
          </p:cNvPicPr>
          <p:nvPr>
            <p:ph type="pic" idx="14"/>
          </p:nvPr>
        </p:nvPicPr>
        <p:blipFill>
          <a:blip r:embed="rId3">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207" name="Warum freut er sich?"/>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rPr lang="de-DE" dirty="0" err="1"/>
              <a:t>Why</a:t>
            </a:r>
            <a:r>
              <a:rPr lang="de-DE" dirty="0"/>
              <a:t> </a:t>
            </a:r>
            <a:r>
              <a:rPr lang="de-DE" dirty="0" err="1"/>
              <a:t>is</a:t>
            </a:r>
            <a:r>
              <a:rPr lang="de-DE" dirty="0"/>
              <a:t> he happy? </a:t>
            </a:r>
            <a:endParaRPr dirty="0"/>
          </a:p>
        </p:txBody>
      </p:sp>
      <p:sp>
        <p:nvSpPr>
          <p:cNvPr id="208" name="A: Weil die 24. Weltklimakonferenz einen Kompromiss zum Pariser Klimaabkommen gefunden hat.…"/>
          <p:cNvSpPr txBox="1">
            <a:spLocks noGrp="1"/>
          </p:cNvSpPr>
          <p:nvPr>
            <p:ph type="body" sz="quarter" idx="1"/>
          </p:nvPr>
        </p:nvSpPr>
        <p:spPr>
          <a:prstGeom prst="rect">
            <a:avLst/>
          </a:prstGeom>
        </p:spPr>
        <p:txBody>
          <a:bodyPr/>
          <a:lstStyle/>
          <a:p>
            <a:pPr defTabSz="549148">
              <a:defRPr sz="3102"/>
            </a:pPr>
            <a:r>
              <a:rPr b="1" dirty="0"/>
              <a:t>A:</a:t>
            </a:r>
            <a:r>
              <a:rPr dirty="0"/>
              <a:t> </a:t>
            </a:r>
            <a:r>
              <a:rPr lang="en-US" dirty="0"/>
              <a:t>Because the 24th World Climate Conference has reached a compromise on the Paris Agreement.</a:t>
            </a:r>
          </a:p>
          <a:p>
            <a:pPr defTabSz="549148">
              <a:defRPr sz="3102"/>
            </a:pPr>
            <a:endParaRPr lang="en-US" dirty="0"/>
          </a:p>
          <a:p>
            <a:pPr defTabSz="549148">
              <a:defRPr sz="3102"/>
            </a:pPr>
            <a:r>
              <a:rPr b="1" dirty="0"/>
              <a:t>B: </a:t>
            </a:r>
            <a:r>
              <a:rPr lang="en-US" dirty="0"/>
              <a:t>Because there is now a global law on the Paris Agreement that everyone has to abide by.</a:t>
            </a:r>
            <a:endParaRPr lang="de-DE" dirty="0"/>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Klima und Gerechtigkeit"/>
          <p:cNvSpPr txBox="1">
            <a:spLocks noGrp="1"/>
          </p:cNvSpPr>
          <p:nvPr>
            <p:ph type="body" idx="13"/>
          </p:nvPr>
        </p:nvSpPr>
        <p:spPr>
          <a:prstGeom prst="rect">
            <a:avLst/>
          </a:prstGeom>
        </p:spPr>
        <p:txBody>
          <a:bodyPr/>
          <a:lstStyle/>
          <a:p>
            <a:r>
              <a:rPr lang="en-US" dirty="0"/>
              <a:t>Climate change and und justice</a:t>
            </a:r>
          </a:p>
        </p:txBody>
      </p:sp>
      <p:pic>
        <p:nvPicPr>
          <p:cNvPr id="206" name="Bild"/>
          <p:cNvPicPr>
            <a:picLocks noGrp="1"/>
          </p:cNvPicPr>
          <p:nvPr>
            <p:ph type="pic" idx="14"/>
          </p:nvPr>
        </p:nvPicPr>
        <p:blipFill>
          <a:blip r:embed="rId3">
            <a:extLst>
              <a:ext uri="{28A0092B-C50C-407E-A947-70E740481C1C}">
                <a14:useLocalDpi xmlns:a14="http://schemas.microsoft.com/office/drawing/2010/main" val="0"/>
              </a:ext>
            </a:extLst>
          </a:blip>
          <a:stretch>
            <a:fillRect/>
          </a:stretch>
        </p:blipFill>
        <p:spPr>
          <a:xfrm>
            <a:off x="6430392" y="0"/>
            <a:ext cx="6574408" cy="9753600"/>
          </a:xfrm>
          <a:prstGeom prst="rect">
            <a:avLst/>
          </a:prstGeom>
        </p:spPr>
      </p:pic>
      <p:sp>
        <p:nvSpPr>
          <p:cNvPr id="207" name="Warum freut er sich?"/>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rPr lang="de-DE" dirty="0" err="1"/>
              <a:t>Why</a:t>
            </a:r>
            <a:r>
              <a:rPr lang="de-DE" dirty="0"/>
              <a:t> </a:t>
            </a:r>
            <a:r>
              <a:rPr lang="de-DE" dirty="0" err="1"/>
              <a:t>is</a:t>
            </a:r>
            <a:r>
              <a:rPr lang="de-DE" dirty="0"/>
              <a:t> he happy? </a:t>
            </a:r>
            <a:endParaRPr dirty="0"/>
          </a:p>
        </p:txBody>
      </p:sp>
      <p:sp>
        <p:nvSpPr>
          <p:cNvPr id="208" name="A: Weil die 24. Weltklimakonferenz einen Kompromiss zum Pariser Klimaabkommen gefunden hat.…"/>
          <p:cNvSpPr txBox="1">
            <a:spLocks noGrp="1"/>
          </p:cNvSpPr>
          <p:nvPr>
            <p:ph type="body" sz="quarter" idx="1"/>
          </p:nvPr>
        </p:nvSpPr>
        <p:spPr>
          <a:prstGeom prst="rect">
            <a:avLst/>
          </a:prstGeom>
        </p:spPr>
        <p:txBody>
          <a:bodyPr/>
          <a:lstStyle/>
          <a:p>
            <a:pPr defTabSz="549148">
              <a:defRPr sz="3102"/>
            </a:pPr>
            <a:r>
              <a:rPr sz="3102" b="1" dirty="0">
                <a:solidFill>
                  <a:srgbClr val="008F00"/>
                </a:solidFill>
              </a:rPr>
              <a:t>A: </a:t>
            </a:r>
            <a:r>
              <a:rPr lang="en-US" sz="3102" dirty="0">
                <a:solidFill>
                  <a:srgbClr val="008F00"/>
                </a:solidFill>
              </a:rPr>
              <a:t>Because the 24th World Climate Conference has reached a compromise on the Paris Agreement.</a:t>
            </a:r>
          </a:p>
          <a:p>
            <a:pPr defTabSz="549148">
              <a:defRPr sz="3102"/>
            </a:pPr>
            <a:endParaRPr lang="en-US" dirty="0"/>
          </a:p>
          <a:p>
            <a:pPr defTabSz="549148">
              <a:defRPr sz="3102"/>
            </a:pPr>
            <a:r>
              <a:rPr b="1" dirty="0"/>
              <a:t>B: </a:t>
            </a:r>
            <a:r>
              <a:rPr lang="en-US" dirty="0"/>
              <a:t>Because there is now a global law on the Paris Agreement that everyone has to abide by.</a:t>
            </a:r>
            <a:endParaRPr lang="de-DE" dirty="0"/>
          </a:p>
        </p:txBody>
      </p:sp>
    </p:spTree>
    <p:extLst>
      <p:ext uri="{BB962C8B-B14F-4D97-AF65-F5344CB8AC3E}">
        <p14:creationId xmlns:p14="http://schemas.microsoft.com/office/powerpoint/2010/main" val="90729586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Klima und Gerechtigkeit"/>
          <p:cNvSpPr txBox="1">
            <a:spLocks noGrp="1"/>
          </p:cNvSpPr>
          <p:nvPr>
            <p:ph type="body" idx="13"/>
          </p:nvPr>
        </p:nvSpPr>
        <p:spPr>
          <a:prstGeom prst="rect">
            <a:avLst/>
          </a:prstGeom>
        </p:spPr>
        <p:txBody>
          <a:bodyPr/>
          <a:lstStyle/>
          <a:p>
            <a:r>
              <a:rPr lang="en-US"/>
              <a:t>Climate change and und justice</a:t>
            </a:r>
            <a:endParaRPr lang="en-US" dirty="0"/>
          </a:p>
        </p:txBody>
      </p:sp>
      <p:pic>
        <p:nvPicPr>
          <p:cNvPr id="21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574408" y="0"/>
            <a:ext cx="6430392" cy="9753600"/>
          </a:xfrm>
          <a:prstGeom prst="rect">
            <a:avLst/>
          </a:prstGeom>
        </p:spPr>
      </p:pic>
      <p:sp>
        <p:nvSpPr>
          <p:cNvPr id="217" name="Was ist der ökologische Fußabdruck?"/>
          <p:cNvSpPr txBox="1">
            <a:spLocks noGrp="1"/>
          </p:cNvSpPr>
          <p:nvPr>
            <p:ph type="title"/>
          </p:nvPr>
        </p:nvSpPr>
        <p:spPr>
          <a:prstGeom prst="rect">
            <a:avLst/>
          </a:prstGeom>
        </p:spPr>
        <p:txBody>
          <a:bodyPr>
            <a:normAutofit/>
          </a:bodyPr>
          <a:lstStyle>
            <a:lvl1pPr defTabSz="508254">
              <a:spcBef>
                <a:spcPts val="1300"/>
              </a:spcBef>
              <a:defRPr sz="4872">
                <a:solidFill>
                  <a:schemeClr val="accent1">
                    <a:hueOff val="369196"/>
                    <a:satOff val="13972"/>
                    <a:lumOff val="-24493"/>
                  </a:schemeClr>
                </a:solidFill>
              </a:defRPr>
            </a:lvl1pPr>
          </a:lstStyle>
          <a:p>
            <a:r>
              <a:rPr lang="de-DE" dirty="0"/>
              <a:t>The </a:t>
            </a:r>
            <a:r>
              <a:rPr lang="de-DE" dirty="0" err="1"/>
              <a:t>ecological</a:t>
            </a:r>
            <a:r>
              <a:rPr lang="de-DE" dirty="0"/>
              <a:t> </a:t>
            </a:r>
            <a:r>
              <a:rPr lang="de-DE" dirty="0" err="1"/>
              <a:t>footprint</a:t>
            </a:r>
            <a:r>
              <a:rPr lang="de-DE" dirty="0"/>
              <a:t> </a:t>
            </a:r>
            <a:r>
              <a:rPr lang="de-DE" dirty="0" err="1"/>
              <a:t>shows</a:t>
            </a:r>
            <a:r>
              <a:rPr lang="de-DE" dirty="0"/>
              <a:t>...</a:t>
            </a:r>
            <a:endParaRPr dirty="0"/>
          </a:p>
        </p:txBody>
      </p:sp>
      <p:sp>
        <p:nvSpPr>
          <p:cNvPr id="218" name="A: Er stellt dar wie viele Rohstoffe und Energie ein Mensch zum Leben benötigt…"/>
          <p:cNvSpPr txBox="1">
            <a:spLocks noGrp="1"/>
          </p:cNvSpPr>
          <p:nvPr>
            <p:ph type="body" sz="quarter" idx="1"/>
          </p:nvPr>
        </p:nvSpPr>
        <p:spPr>
          <a:prstGeom prst="rect">
            <a:avLst/>
          </a:prstGeom>
        </p:spPr>
        <p:txBody>
          <a:bodyPr/>
          <a:lstStyle/>
          <a:p>
            <a:pPr>
              <a:defRPr sz="3300"/>
            </a:pPr>
            <a:r>
              <a:rPr b="1" dirty="0"/>
              <a:t>A:</a:t>
            </a:r>
            <a:r>
              <a:rPr dirty="0"/>
              <a:t> </a:t>
            </a:r>
            <a:r>
              <a:rPr lang="de-DE" dirty="0"/>
              <a:t>...</a:t>
            </a:r>
            <a:r>
              <a:rPr lang="de-DE" dirty="0" err="1"/>
              <a:t>how</a:t>
            </a:r>
            <a:r>
              <a:rPr lang="de-DE" dirty="0"/>
              <a:t> </a:t>
            </a:r>
            <a:r>
              <a:rPr lang="de-DE" dirty="0" err="1"/>
              <a:t>much</a:t>
            </a:r>
            <a:r>
              <a:rPr lang="de-DE" dirty="0"/>
              <a:t> </a:t>
            </a:r>
            <a:r>
              <a:rPr lang="de-DE" dirty="0" err="1"/>
              <a:t>we</a:t>
            </a:r>
            <a:r>
              <a:rPr lang="de-DE" dirty="0"/>
              <a:t> </a:t>
            </a:r>
            <a:r>
              <a:rPr lang="de-DE" dirty="0" err="1"/>
              <a:t>walk</a:t>
            </a:r>
            <a:r>
              <a:rPr lang="de-DE" dirty="0"/>
              <a:t>.</a:t>
            </a:r>
          </a:p>
          <a:p>
            <a:pPr>
              <a:defRPr sz="3300"/>
            </a:pPr>
            <a:endParaRPr dirty="0"/>
          </a:p>
          <a:p>
            <a:pPr>
              <a:defRPr sz="3300"/>
            </a:pPr>
            <a:r>
              <a:rPr b="1" dirty="0"/>
              <a:t>B:</a:t>
            </a:r>
            <a:r>
              <a:rPr lang="de-DE" b="1" dirty="0"/>
              <a:t> </a:t>
            </a:r>
            <a:r>
              <a:rPr lang="en-US" dirty="0"/>
              <a:t>...how many of the earth's resources a person consumes for their lifestyle.</a:t>
            </a:r>
            <a:endParaRPr b="1"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Klima und Gerechtigkeit"/>
          <p:cNvSpPr txBox="1">
            <a:spLocks noGrp="1"/>
          </p:cNvSpPr>
          <p:nvPr>
            <p:ph type="body" idx="13"/>
          </p:nvPr>
        </p:nvSpPr>
        <p:spPr>
          <a:prstGeom prst="rect">
            <a:avLst/>
          </a:prstGeom>
        </p:spPr>
        <p:txBody>
          <a:bodyPr/>
          <a:lstStyle/>
          <a:p>
            <a:r>
              <a:rPr lang="en-US"/>
              <a:t>Climate change and und justice</a:t>
            </a:r>
            <a:endParaRPr lang="en-US" dirty="0"/>
          </a:p>
        </p:txBody>
      </p:sp>
      <p:pic>
        <p:nvPicPr>
          <p:cNvPr id="216" name="Bild"/>
          <p:cNvPicPr>
            <a:picLocks noGrp="1"/>
          </p:cNvPicPr>
          <p:nvPr>
            <p:ph type="pic" idx="14"/>
          </p:nvPr>
        </p:nvPicPr>
        <p:blipFill>
          <a:blip r:embed="rId2">
            <a:extLst>
              <a:ext uri="{28A0092B-C50C-407E-A947-70E740481C1C}">
                <a14:useLocalDpi xmlns:a14="http://schemas.microsoft.com/office/drawing/2010/main" val="0"/>
              </a:ext>
            </a:extLst>
          </a:blip>
          <a:stretch>
            <a:fillRect/>
          </a:stretch>
        </p:blipFill>
        <p:spPr>
          <a:xfrm>
            <a:off x="6574408" y="0"/>
            <a:ext cx="6430392" cy="9753600"/>
          </a:xfrm>
          <a:prstGeom prst="rect">
            <a:avLst/>
          </a:prstGeom>
        </p:spPr>
      </p:pic>
      <p:sp>
        <p:nvSpPr>
          <p:cNvPr id="217" name="Was ist der ökologische Fußabdruck?"/>
          <p:cNvSpPr txBox="1">
            <a:spLocks noGrp="1"/>
          </p:cNvSpPr>
          <p:nvPr>
            <p:ph type="title"/>
          </p:nvPr>
        </p:nvSpPr>
        <p:spPr>
          <a:prstGeom prst="rect">
            <a:avLst/>
          </a:prstGeom>
        </p:spPr>
        <p:txBody>
          <a:bodyPr>
            <a:normAutofit/>
          </a:bodyPr>
          <a:lstStyle>
            <a:lvl1pPr defTabSz="508254">
              <a:spcBef>
                <a:spcPts val="1300"/>
              </a:spcBef>
              <a:defRPr sz="4872">
                <a:solidFill>
                  <a:schemeClr val="accent1">
                    <a:hueOff val="369196"/>
                    <a:satOff val="13972"/>
                    <a:lumOff val="-24493"/>
                  </a:schemeClr>
                </a:solidFill>
              </a:defRPr>
            </a:lvl1pPr>
          </a:lstStyle>
          <a:p>
            <a:r>
              <a:rPr lang="de-DE" dirty="0"/>
              <a:t>The </a:t>
            </a:r>
            <a:r>
              <a:rPr lang="de-DE" dirty="0" err="1"/>
              <a:t>ecological</a:t>
            </a:r>
            <a:r>
              <a:rPr lang="de-DE" dirty="0"/>
              <a:t> </a:t>
            </a:r>
            <a:r>
              <a:rPr lang="de-DE" dirty="0" err="1"/>
              <a:t>footprint</a:t>
            </a:r>
            <a:r>
              <a:rPr lang="de-DE" dirty="0"/>
              <a:t> </a:t>
            </a:r>
            <a:r>
              <a:rPr lang="de-DE" dirty="0" err="1"/>
              <a:t>shows</a:t>
            </a:r>
            <a:r>
              <a:rPr lang="de-DE" dirty="0"/>
              <a:t>...</a:t>
            </a:r>
            <a:endParaRPr dirty="0"/>
          </a:p>
        </p:txBody>
      </p:sp>
      <p:sp>
        <p:nvSpPr>
          <p:cNvPr id="218" name="A: Er stellt dar wie viele Rohstoffe und Energie ein Mensch zum Leben benötigt…"/>
          <p:cNvSpPr txBox="1">
            <a:spLocks noGrp="1"/>
          </p:cNvSpPr>
          <p:nvPr>
            <p:ph type="body" sz="quarter" idx="1"/>
          </p:nvPr>
        </p:nvSpPr>
        <p:spPr>
          <a:prstGeom prst="rect">
            <a:avLst/>
          </a:prstGeom>
        </p:spPr>
        <p:txBody>
          <a:bodyPr/>
          <a:lstStyle/>
          <a:p>
            <a:pPr>
              <a:defRPr sz="3300"/>
            </a:pPr>
            <a:r>
              <a:rPr b="1" dirty="0"/>
              <a:t>A:</a:t>
            </a:r>
            <a:r>
              <a:rPr dirty="0"/>
              <a:t> </a:t>
            </a:r>
            <a:r>
              <a:rPr lang="de-DE" dirty="0"/>
              <a:t>...</a:t>
            </a:r>
            <a:r>
              <a:rPr lang="de-DE" dirty="0" err="1"/>
              <a:t>how</a:t>
            </a:r>
            <a:r>
              <a:rPr lang="de-DE" dirty="0"/>
              <a:t> </a:t>
            </a:r>
            <a:r>
              <a:rPr lang="de-DE" dirty="0" err="1"/>
              <a:t>much</a:t>
            </a:r>
            <a:r>
              <a:rPr lang="de-DE" dirty="0"/>
              <a:t> </a:t>
            </a:r>
            <a:r>
              <a:rPr lang="de-DE" dirty="0" err="1"/>
              <a:t>we</a:t>
            </a:r>
            <a:r>
              <a:rPr lang="de-DE" dirty="0"/>
              <a:t> </a:t>
            </a:r>
            <a:r>
              <a:rPr lang="de-DE" dirty="0" err="1"/>
              <a:t>walk</a:t>
            </a:r>
            <a:r>
              <a:rPr lang="de-DE" dirty="0"/>
              <a:t>.</a:t>
            </a:r>
          </a:p>
          <a:p>
            <a:pPr>
              <a:defRPr sz="3300"/>
            </a:pPr>
            <a:endParaRPr dirty="0"/>
          </a:p>
          <a:p>
            <a:pPr>
              <a:defRPr sz="3300"/>
            </a:pPr>
            <a:r>
              <a:rPr sz="3300" b="1" dirty="0">
                <a:solidFill>
                  <a:srgbClr val="008F00"/>
                </a:solidFill>
              </a:rPr>
              <a:t>B:</a:t>
            </a:r>
            <a:r>
              <a:rPr lang="de-DE" sz="3300" b="1" dirty="0">
                <a:solidFill>
                  <a:srgbClr val="008F00"/>
                </a:solidFill>
              </a:rPr>
              <a:t> </a:t>
            </a:r>
            <a:r>
              <a:rPr lang="en-US" sz="3300" dirty="0">
                <a:solidFill>
                  <a:srgbClr val="008F00"/>
                </a:solidFill>
              </a:rPr>
              <a:t>...how many of the earth's resources a person consumes for their lifestyle.</a:t>
            </a:r>
            <a:endParaRPr sz="3300" dirty="0">
              <a:solidFill>
                <a:srgbClr val="008F00"/>
              </a:solidFill>
            </a:endParaRPr>
          </a:p>
        </p:txBody>
      </p:sp>
    </p:spTree>
    <p:extLst>
      <p:ext uri="{BB962C8B-B14F-4D97-AF65-F5344CB8AC3E}">
        <p14:creationId xmlns:p14="http://schemas.microsoft.com/office/powerpoint/2010/main" val="214021480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Klima und Gerechtigkeit"/>
          <p:cNvSpPr txBox="1">
            <a:spLocks noGrp="1"/>
          </p:cNvSpPr>
          <p:nvPr>
            <p:ph type="body" idx="13"/>
          </p:nvPr>
        </p:nvSpPr>
        <p:spPr>
          <a:prstGeom prst="rect">
            <a:avLst/>
          </a:prstGeom>
        </p:spPr>
        <p:txBody>
          <a:bodyPr/>
          <a:lstStyle/>
          <a:p>
            <a:r>
              <a:rPr lang="de-DE" dirty="0"/>
              <a:t>Climate </a:t>
            </a:r>
            <a:r>
              <a:rPr lang="de-DE" dirty="0" err="1"/>
              <a:t>change</a:t>
            </a:r>
            <a:r>
              <a:rPr lang="de-DE" dirty="0"/>
              <a:t> and</a:t>
            </a:r>
            <a:r>
              <a:rPr dirty="0"/>
              <a:t> und </a:t>
            </a:r>
            <a:r>
              <a:rPr lang="de-DE" dirty="0" err="1"/>
              <a:t>justice</a:t>
            </a:r>
            <a:endParaRPr dirty="0"/>
          </a:p>
        </p:txBody>
      </p:sp>
      <p:sp>
        <p:nvSpPr>
          <p:cNvPr id="139" name="Was wollen die?"/>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rPr lang="de-DE" dirty="0" err="1"/>
              <a:t>What</a:t>
            </a:r>
            <a:r>
              <a:rPr lang="de-DE" dirty="0"/>
              <a:t> do </a:t>
            </a:r>
            <a:r>
              <a:rPr lang="de-DE" dirty="0" err="1"/>
              <a:t>they</a:t>
            </a:r>
            <a:r>
              <a:rPr lang="de-DE" dirty="0"/>
              <a:t> </a:t>
            </a:r>
            <a:r>
              <a:rPr lang="de-DE" dirty="0" err="1"/>
              <a:t>want</a:t>
            </a:r>
            <a:r>
              <a:rPr dirty="0"/>
              <a:t>?</a:t>
            </a:r>
          </a:p>
        </p:txBody>
      </p:sp>
      <p:sp>
        <p:nvSpPr>
          <p:cNvPr id="140" name="A: Das Politik und Wirtschaft und wir alle Verantwortung übernehmen.…"/>
          <p:cNvSpPr txBox="1">
            <a:spLocks noGrp="1"/>
          </p:cNvSpPr>
          <p:nvPr>
            <p:ph type="body" sz="quarter" idx="1"/>
          </p:nvPr>
        </p:nvSpPr>
        <p:spPr>
          <a:prstGeom prst="rect">
            <a:avLst/>
          </a:prstGeom>
        </p:spPr>
        <p:txBody>
          <a:bodyPr/>
          <a:lstStyle/>
          <a:p>
            <a:pPr>
              <a:defRPr sz="3400"/>
            </a:pPr>
            <a:r>
              <a:rPr b="1" dirty="0"/>
              <a:t>A:</a:t>
            </a:r>
            <a:r>
              <a:rPr dirty="0"/>
              <a:t> </a:t>
            </a:r>
            <a:r>
              <a:rPr lang="en-US" dirty="0"/>
              <a:t>They want politics, the economy and all of us to take responsibility.</a:t>
            </a:r>
          </a:p>
          <a:p>
            <a:pPr>
              <a:defRPr sz="3400"/>
            </a:pPr>
            <a:endParaRPr dirty="0"/>
          </a:p>
          <a:p>
            <a:pPr>
              <a:defRPr sz="3400"/>
            </a:pPr>
            <a:r>
              <a:rPr b="1" dirty="0"/>
              <a:t>B:</a:t>
            </a:r>
            <a:r>
              <a:rPr dirty="0"/>
              <a:t> </a:t>
            </a:r>
            <a:r>
              <a:rPr lang="en-US" dirty="0"/>
              <a:t>They want to skip school.</a:t>
            </a:r>
            <a:endParaRPr dirty="0"/>
          </a:p>
        </p:txBody>
      </p:sp>
      <p:pic>
        <p:nvPicPr>
          <p:cNvPr id="3" name="Bildplatzhalter 2"/>
          <p:cNvPicPr>
            <a:picLocks noGrp="1" noChangeAspect="1"/>
          </p:cNvPicPr>
          <p:nvPr>
            <p:ph type="pic" sz="half" idx="14"/>
          </p:nvPr>
        </p:nvPicPr>
        <p:blipFill>
          <a:blip r:embed="rId3">
            <a:extLst>
              <a:ext uri="{28A0092B-C50C-407E-A947-70E740481C1C}">
                <a14:useLocalDpi xmlns:a14="http://schemas.microsoft.com/office/drawing/2010/main" val="0"/>
              </a:ext>
            </a:extLst>
          </a:blip>
          <a:srcRect t="5960" b="5960"/>
          <a:stretch>
            <a:fillRect/>
          </a:stretch>
        </p:blipFill>
        <p:spPr>
          <a:xfrm>
            <a:off x="6286376" y="-22431"/>
            <a:ext cx="6718424" cy="9844707"/>
          </a:xfrm>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222" name="Was groß ist der ökologische Fußabdruck einer Person in Europa?"/>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rPr lang="en-US" dirty="0"/>
              <a:t>How big is the ecological footprint of a person living in Germany?</a:t>
            </a:r>
            <a:endParaRPr dirty="0"/>
          </a:p>
        </p:txBody>
      </p:sp>
      <p:sp>
        <p:nvSpPr>
          <p:cNvPr id="22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2,5</a:t>
            </a:r>
            <a:endParaRPr dirty="0"/>
          </a:p>
          <a:p>
            <a:pPr>
              <a:defRPr sz="3300"/>
            </a:pPr>
            <a:endParaRPr b="1" dirty="0"/>
          </a:p>
          <a:p>
            <a:pPr>
              <a:defRPr sz="3300"/>
            </a:pPr>
            <a:r>
              <a:rPr b="1" dirty="0"/>
              <a:t>B:</a:t>
            </a:r>
            <a:r>
              <a:rPr lang="de-DE" b="1" dirty="0"/>
              <a:t> </a:t>
            </a:r>
            <a:r>
              <a:rPr lang="de-DE" dirty="0"/>
              <a:t>4,8</a:t>
            </a:r>
            <a:endParaRPr dirty="0"/>
          </a:p>
        </p:txBody>
      </p:sp>
      <p:pic>
        <p:nvPicPr>
          <p:cNvPr id="7"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286376" y="1678682"/>
            <a:ext cx="6542477" cy="6552729"/>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222" name="Was groß ist der ökologische Fußabdruck einer Person in Europa?"/>
          <p:cNvSpPr txBox="1">
            <a:spLocks noGrp="1"/>
          </p:cNvSpPr>
          <p:nvPr>
            <p:ph type="title"/>
          </p:nvPr>
        </p:nvSpPr>
        <p:spPr>
          <a:prstGeom prst="rect">
            <a:avLst/>
          </a:prstGeom>
        </p:spPr>
        <p:txBody>
          <a:bodyPr>
            <a:normAutofit fontScale="90000"/>
          </a:bodyPr>
          <a:lstStyle>
            <a:lvl1pPr defTabSz="473201">
              <a:spcBef>
                <a:spcPts val="1200"/>
              </a:spcBef>
              <a:defRPr sz="4536">
                <a:solidFill>
                  <a:schemeClr val="accent1">
                    <a:hueOff val="369196"/>
                    <a:satOff val="13972"/>
                    <a:lumOff val="-24493"/>
                  </a:schemeClr>
                </a:solidFill>
              </a:defRPr>
            </a:lvl1pPr>
          </a:lstStyle>
          <a:p>
            <a:r>
              <a:rPr lang="en-US" dirty="0"/>
              <a:t>How big is the ecological footprint of a person living in Germany?</a:t>
            </a:r>
            <a:endParaRPr dirty="0"/>
          </a:p>
        </p:txBody>
      </p:sp>
      <p:sp>
        <p:nvSpPr>
          <p:cNvPr id="223"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2,5</a:t>
            </a:r>
            <a:endParaRPr dirty="0"/>
          </a:p>
          <a:p>
            <a:pPr>
              <a:defRPr sz="3300"/>
            </a:pPr>
            <a:endParaRPr b="1" dirty="0"/>
          </a:p>
          <a:p>
            <a:pPr>
              <a:defRPr sz="3300"/>
            </a:pPr>
            <a:r>
              <a:rPr sz="3300" b="1" dirty="0">
                <a:solidFill>
                  <a:srgbClr val="008F00"/>
                </a:solidFill>
              </a:rPr>
              <a:t>B:</a:t>
            </a:r>
            <a:r>
              <a:rPr lang="de-DE" sz="3300" b="1" dirty="0">
                <a:solidFill>
                  <a:srgbClr val="008F00"/>
                </a:solidFill>
              </a:rPr>
              <a:t> </a:t>
            </a:r>
            <a:r>
              <a:rPr lang="de-DE" sz="3300" dirty="0">
                <a:solidFill>
                  <a:srgbClr val="008F00"/>
                </a:solidFill>
              </a:rPr>
              <a:t>4,8</a:t>
            </a:r>
            <a:endParaRPr sz="3300" dirty="0">
              <a:solidFill>
                <a:srgbClr val="008F00"/>
              </a:solidFill>
            </a:endParaRPr>
          </a:p>
        </p:txBody>
      </p:sp>
      <p:pic>
        <p:nvPicPr>
          <p:cNvPr id="7"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286376" y="1678682"/>
            <a:ext cx="6542477" cy="6552729"/>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289753446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227" name="Was groß ist der ökologische Fußabdruck einer Person in Asien?"/>
          <p:cNvSpPr txBox="1">
            <a:spLocks noGrp="1"/>
          </p:cNvSpPr>
          <p:nvPr>
            <p:ph type="title"/>
          </p:nvPr>
        </p:nvSpPr>
        <p:spPr>
          <a:prstGeom prst="rect">
            <a:avLst/>
          </a:prstGeom>
        </p:spPr>
        <p:txBody>
          <a:bodyPr>
            <a:noAutofit/>
          </a:bodyPr>
          <a:lstStyle>
            <a:lvl1pPr defTabSz="473201">
              <a:spcBef>
                <a:spcPts val="1200"/>
              </a:spcBef>
              <a:defRPr sz="4536">
                <a:solidFill>
                  <a:schemeClr val="accent1">
                    <a:hueOff val="369196"/>
                    <a:satOff val="13972"/>
                    <a:lumOff val="-24493"/>
                  </a:schemeClr>
                </a:solidFill>
              </a:defRPr>
            </a:lvl1pPr>
          </a:lstStyle>
          <a:p>
            <a:r>
              <a:rPr lang="en-US" sz="4000" dirty="0"/>
              <a:t>How big is the ecological footprint of a person living in </a:t>
            </a:r>
            <a:r>
              <a:rPr lang="de-DE" sz="4000" dirty="0" err="1"/>
              <a:t>Bangladesh</a:t>
            </a:r>
            <a:r>
              <a:rPr lang="de-DE" sz="4000" dirty="0"/>
              <a:t>?</a:t>
            </a:r>
            <a:endParaRPr sz="4000" dirty="0"/>
          </a:p>
        </p:txBody>
      </p:sp>
      <p:sp>
        <p:nvSpPr>
          <p:cNvPr id="228" name="A:…"/>
          <p:cNvSpPr txBox="1">
            <a:spLocks noGrp="1"/>
          </p:cNvSpPr>
          <p:nvPr>
            <p:ph type="body" sz="quarter" idx="1"/>
          </p:nvPr>
        </p:nvSpPr>
        <p:spPr>
          <a:prstGeom prst="rect">
            <a:avLst/>
          </a:prstGeom>
        </p:spPr>
        <p:txBody>
          <a:bodyPr/>
          <a:lstStyle/>
          <a:p>
            <a:pPr>
              <a:defRPr sz="3300"/>
            </a:pPr>
            <a:r>
              <a:rPr b="1" dirty="0"/>
              <a:t>A:</a:t>
            </a:r>
            <a:r>
              <a:rPr lang="de-DE" b="1" dirty="0"/>
              <a:t> </a:t>
            </a:r>
            <a:r>
              <a:rPr lang="de-DE" dirty="0"/>
              <a:t>0,8</a:t>
            </a:r>
            <a:endParaRPr dirty="0"/>
          </a:p>
          <a:p>
            <a:pPr>
              <a:defRPr sz="3300"/>
            </a:pPr>
            <a:endParaRPr b="1" dirty="0"/>
          </a:p>
          <a:p>
            <a:pPr>
              <a:defRPr sz="3300"/>
            </a:pPr>
            <a:r>
              <a:rPr b="1" dirty="0"/>
              <a:t>B:</a:t>
            </a:r>
            <a:r>
              <a:rPr lang="de-DE" b="1" dirty="0"/>
              <a:t> </a:t>
            </a:r>
            <a:r>
              <a:rPr lang="de-DE" dirty="0"/>
              <a:t>1,2</a:t>
            </a:r>
            <a:endParaRPr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7851" y="1564432"/>
            <a:ext cx="6686278" cy="6686278"/>
          </a:xfrm>
          <a:prstGeom prst="rect">
            <a:avLst/>
          </a:prstGeom>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227" name="Was groß ist der ökologische Fußabdruck einer Person in Asien?"/>
          <p:cNvSpPr txBox="1">
            <a:spLocks noGrp="1"/>
          </p:cNvSpPr>
          <p:nvPr>
            <p:ph type="title"/>
          </p:nvPr>
        </p:nvSpPr>
        <p:spPr>
          <a:prstGeom prst="rect">
            <a:avLst/>
          </a:prstGeom>
        </p:spPr>
        <p:txBody>
          <a:bodyPr>
            <a:noAutofit/>
          </a:bodyPr>
          <a:lstStyle>
            <a:lvl1pPr defTabSz="473201">
              <a:spcBef>
                <a:spcPts val="1200"/>
              </a:spcBef>
              <a:defRPr sz="4536">
                <a:solidFill>
                  <a:schemeClr val="accent1">
                    <a:hueOff val="369196"/>
                    <a:satOff val="13972"/>
                    <a:lumOff val="-24493"/>
                  </a:schemeClr>
                </a:solidFill>
              </a:defRPr>
            </a:lvl1pPr>
          </a:lstStyle>
          <a:p>
            <a:r>
              <a:rPr lang="en-US" sz="4000" dirty="0"/>
              <a:t>How big is the ecological footprint of a person living in </a:t>
            </a:r>
            <a:r>
              <a:rPr lang="de-DE" sz="4000" dirty="0" err="1"/>
              <a:t>Bangladesh</a:t>
            </a:r>
            <a:r>
              <a:rPr lang="de-DE" sz="4000" dirty="0"/>
              <a:t>?</a:t>
            </a:r>
            <a:endParaRPr sz="4000" dirty="0"/>
          </a:p>
        </p:txBody>
      </p:sp>
      <p:sp>
        <p:nvSpPr>
          <p:cNvPr id="228" name="A:…"/>
          <p:cNvSpPr txBox="1">
            <a:spLocks noGrp="1"/>
          </p:cNvSpPr>
          <p:nvPr>
            <p:ph type="body" sz="quarter" idx="1"/>
          </p:nvPr>
        </p:nvSpPr>
        <p:spPr>
          <a:prstGeom prst="rect">
            <a:avLst/>
          </a:prstGeom>
        </p:spPr>
        <p:txBody>
          <a:bodyPr/>
          <a:lstStyle/>
          <a:p>
            <a:pPr>
              <a:defRPr sz="3300"/>
            </a:pPr>
            <a:r>
              <a:rPr sz="3300" b="1" dirty="0">
                <a:solidFill>
                  <a:srgbClr val="008F00"/>
                </a:solidFill>
              </a:rPr>
              <a:t>A:</a:t>
            </a:r>
            <a:r>
              <a:rPr lang="de-DE" sz="3300" b="1" dirty="0">
                <a:solidFill>
                  <a:srgbClr val="008F00"/>
                </a:solidFill>
              </a:rPr>
              <a:t> </a:t>
            </a:r>
            <a:r>
              <a:rPr lang="de-DE" sz="3300" dirty="0">
                <a:solidFill>
                  <a:srgbClr val="008F00"/>
                </a:solidFill>
              </a:rPr>
              <a:t>0,8</a:t>
            </a:r>
            <a:endParaRPr sz="3300" dirty="0">
              <a:solidFill>
                <a:srgbClr val="008F00"/>
              </a:solidFill>
            </a:endParaRPr>
          </a:p>
          <a:p>
            <a:pPr>
              <a:defRPr sz="3300"/>
            </a:pPr>
            <a:endParaRPr b="1" dirty="0"/>
          </a:p>
          <a:p>
            <a:pPr>
              <a:defRPr sz="3300"/>
            </a:pPr>
            <a:r>
              <a:rPr b="1" dirty="0"/>
              <a:t>B:</a:t>
            </a:r>
            <a:r>
              <a:rPr lang="de-DE" b="1" dirty="0"/>
              <a:t> </a:t>
            </a:r>
            <a:r>
              <a:rPr lang="de-DE" dirty="0"/>
              <a:t>1,2</a:t>
            </a:r>
            <a:endParaRPr dirty="0"/>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7851" y="1564432"/>
            <a:ext cx="6686278" cy="6686278"/>
          </a:xfrm>
          <a:prstGeom prst="rect">
            <a:avLst/>
          </a:prstGeom>
        </p:spPr>
      </p:pic>
    </p:spTree>
    <p:extLst>
      <p:ext uri="{BB962C8B-B14F-4D97-AF65-F5344CB8AC3E}">
        <p14:creationId xmlns:p14="http://schemas.microsoft.com/office/powerpoint/2010/main" val="423619254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t das gerecht?"/>
          <p:cNvSpPr txBox="1">
            <a:spLocks/>
          </p:cNvSpPr>
          <p:nvPr/>
        </p:nvSpPr>
        <p:spPr>
          <a:xfrm>
            <a:off x="2757984" y="3292624"/>
            <a:ext cx="7776864" cy="2032000"/>
          </a:xfrm>
          <a:prstGeom prst="rect">
            <a:avLst/>
          </a:prstGeom>
        </p:spPr>
        <p:txBody>
          <a:bodyPr/>
          <a:lstStyle>
            <a:lvl1pPr marL="0" marR="0" indent="0" algn="ctr" defTabSz="584200" rtl="0" latinLnBrk="0">
              <a:lnSpc>
                <a:spcPct val="90000"/>
              </a:lnSpc>
              <a:spcBef>
                <a:spcPts val="1600"/>
              </a:spcBef>
              <a:spcAft>
                <a:spcPts val="0"/>
              </a:spcAft>
              <a:buClrTx/>
              <a:buSzTx/>
              <a:buFontTx/>
              <a:buNone/>
              <a:tabLst/>
              <a:defRPr sz="7000" b="0" i="0" u="none" strike="noStrike" cap="none" spc="0" baseline="0">
                <a:solidFill>
                  <a:schemeClr val="accent1">
                    <a:hueOff val="369196"/>
                    <a:satOff val="13972"/>
                    <a:lumOff val="-24493"/>
                  </a:schemeClr>
                </a:solidFill>
                <a:uFillTx/>
                <a:latin typeface="+mn-lt"/>
                <a:ea typeface="+mn-ea"/>
                <a:cs typeface="+mn-cs"/>
                <a:sym typeface="Bodoni SvtyTwo ITC TT-Book"/>
              </a:defRPr>
            </a:lvl1pPr>
            <a:lvl2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2pPr>
            <a:lvl3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3pPr>
            <a:lvl4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4pPr>
            <a:lvl5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5pPr>
            <a:lvl6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6pPr>
            <a:lvl7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7pPr>
            <a:lvl8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8pPr>
            <a:lvl9pPr marL="0" marR="0" indent="0" algn="ctr" defTabSz="584200" rtl="0" latinLnBrk="0">
              <a:lnSpc>
                <a:spcPct val="90000"/>
              </a:lnSpc>
              <a:spcBef>
                <a:spcPts val="1600"/>
              </a:spcBef>
              <a:spcAft>
                <a:spcPts val="0"/>
              </a:spcAft>
              <a:buClrTx/>
              <a:buSzTx/>
              <a:buFontTx/>
              <a:buNone/>
              <a:tabLst/>
              <a:defRPr sz="7000" b="0" i="0" u="none" strike="noStrike" cap="none" spc="0" baseline="0">
                <a:solidFill>
                  <a:srgbClr val="D93E2B"/>
                </a:solidFill>
                <a:uFillTx/>
                <a:latin typeface="+mn-lt"/>
                <a:ea typeface="+mn-ea"/>
                <a:cs typeface="+mn-cs"/>
                <a:sym typeface="Bodoni SvtyTwo ITC TT-Book"/>
              </a:defRPr>
            </a:lvl9pPr>
          </a:lstStyle>
          <a:p>
            <a:pPr hangingPunct="1"/>
            <a:r>
              <a:rPr lang="en-US" b="1" dirty="0"/>
              <a:t>Shall we continue like this? </a:t>
            </a:r>
          </a:p>
        </p:txBody>
      </p:sp>
    </p:spTree>
    <p:extLst>
      <p:ext uri="{BB962C8B-B14F-4D97-AF65-F5344CB8AC3E}">
        <p14:creationId xmlns:p14="http://schemas.microsoft.com/office/powerpoint/2010/main" val="331337662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94001"/>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Imprint</a:t>
            </a:r>
          </a:p>
        </p:txBody>
      </p:sp>
      <p:sp>
        <p:nvSpPr>
          <p:cNvPr id="5" name="Textfeld 4"/>
          <p:cNvSpPr txBox="1"/>
          <p:nvPr/>
        </p:nvSpPr>
        <p:spPr>
          <a:xfrm>
            <a:off x="3711619" y="3503049"/>
            <a:ext cx="8909790" cy="1575817"/>
          </a:xfrm>
          <a:prstGeom prst="rect">
            <a:avLst/>
          </a:prstGeom>
          <a:noFill/>
        </p:spPr>
        <p:txBody>
          <a:bodyPr wrap="square" lIns="130046" tIns="65023" rIns="130046" bIns="65023" rtlCol="0">
            <a:spAutoFit/>
          </a:bodyPr>
          <a:lstStyle/>
          <a:p>
            <a:pPr algn="l"/>
            <a:r>
              <a:rPr lang="de-DE" sz="3600" dirty="0">
                <a:latin typeface="Georgia" panose="02040502050405020303" pitchFamily="18" charset="0"/>
              </a:rPr>
              <a:t>Educational material </a:t>
            </a:r>
            <a:r>
              <a:rPr lang="de-DE" sz="3600" dirty="0" err="1">
                <a:latin typeface="Georgia" panose="02040502050405020303" pitchFamily="18" charset="0"/>
              </a:rPr>
              <a:t>by</a:t>
            </a:r>
            <a:r>
              <a:rPr lang="de-DE" sz="3600" dirty="0">
                <a:latin typeface="Georgia" panose="02040502050405020303" pitchFamily="18" charset="0"/>
              </a:rPr>
              <a:t> NETZ e.V.</a:t>
            </a:r>
          </a:p>
          <a:p>
            <a:pPr algn="l"/>
            <a:r>
              <a:rPr lang="de-DE" sz="3400" b="1" dirty="0">
                <a:latin typeface="Georgia" panose="02040502050405020303" pitchFamily="18" charset="0"/>
                <a:hlinkClick r:id="rId3"/>
              </a:rPr>
              <a:t>www.bangladesch.org/bildungsheft</a:t>
            </a:r>
            <a:endParaRPr lang="de-DE" sz="3400" b="1" dirty="0">
              <a:latin typeface="Georgia" panose="02040502050405020303" pitchFamily="18" charset="0"/>
            </a:endParaRPr>
          </a:p>
          <a:p>
            <a:endParaRPr lang="de-DE" dirty="0"/>
          </a:p>
        </p:txBody>
      </p:sp>
      <p:pic>
        <p:nvPicPr>
          <p:cNvPr id="6" name="image.png" descr="image.png"/>
          <p:cNvPicPr>
            <a:picLocks noChangeAspect="1"/>
          </p:cNvPicPr>
          <p:nvPr/>
        </p:nvPicPr>
        <p:blipFill>
          <a:blip r:embed="rId4"/>
          <a:stretch>
            <a:fillRect/>
          </a:stretch>
        </p:blipFill>
        <p:spPr>
          <a:xfrm>
            <a:off x="578359" y="3503051"/>
            <a:ext cx="2765106" cy="1344471"/>
          </a:xfrm>
          <a:prstGeom prst="rect">
            <a:avLst/>
          </a:prstGeom>
          <a:ln w="12700">
            <a:miter lim="400000"/>
          </a:ln>
        </p:spPr>
      </p:pic>
      <p:sp>
        <p:nvSpPr>
          <p:cNvPr id="7" name="Textfeld 6"/>
          <p:cNvSpPr txBox="1"/>
          <p:nvPr/>
        </p:nvSpPr>
        <p:spPr>
          <a:xfrm>
            <a:off x="3736545" y="5078866"/>
            <a:ext cx="9319435" cy="1838453"/>
          </a:xfrm>
          <a:prstGeom prst="rect">
            <a:avLst/>
          </a:prstGeom>
          <a:noFill/>
        </p:spPr>
        <p:txBody>
          <a:bodyPr wrap="square" lIns="130046" tIns="65023" rIns="130046" bIns="65023" rtlCol="0">
            <a:spAutoFit/>
          </a:bodyPr>
          <a:lstStyle/>
          <a:p>
            <a:pPr algn="l"/>
            <a:r>
              <a:rPr lang="de-DE" sz="2800" dirty="0"/>
              <a:t>Donation </a:t>
            </a:r>
            <a:r>
              <a:rPr lang="de-DE" sz="2800" dirty="0" err="1"/>
              <a:t>account</a:t>
            </a:r>
            <a:r>
              <a:rPr lang="de-DE" sz="2800" dirty="0"/>
              <a:t>:</a:t>
            </a:r>
          </a:p>
          <a:p>
            <a:pPr algn="l"/>
            <a:r>
              <a:rPr lang="de-DE" sz="2800" dirty="0"/>
              <a:t>IBAN DE82 513 900 0000 0000 6262</a:t>
            </a:r>
          </a:p>
          <a:p>
            <a:pPr algn="l"/>
            <a:r>
              <a:rPr lang="de-DE" sz="2800" dirty="0"/>
              <a:t>BIC VB MH DE 5F </a:t>
            </a:r>
          </a:p>
          <a:p>
            <a:endParaRPr lang="de-DE" dirty="0"/>
          </a:p>
        </p:txBody>
      </p:sp>
      <p:sp>
        <p:nvSpPr>
          <p:cNvPr id="8" name="Textfeld 7"/>
          <p:cNvSpPr txBox="1"/>
          <p:nvPr/>
        </p:nvSpPr>
        <p:spPr>
          <a:xfrm>
            <a:off x="3736545" y="6917319"/>
            <a:ext cx="8295322" cy="1362422"/>
          </a:xfrm>
          <a:prstGeom prst="rect">
            <a:avLst/>
          </a:prstGeom>
          <a:noFill/>
        </p:spPr>
        <p:txBody>
          <a:bodyPr wrap="square" lIns="130046" tIns="65023" rIns="130046" bIns="65023" rtlCol="0">
            <a:spAutoFit/>
          </a:bodyPr>
          <a:lstStyle/>
          <a:p>
            <a:pPr algn="l"/>
            <a:r>
              <a:rPr lang="en-US" sz="2800" dirty="0">
                <a:latin typeface="Georgia" panose="02040502050405020303" pitchFamily="18" charset="0"/>
              </a:rPr>
              <a:t>This PowerPoint is a part of : </a:t>
            </a:r>
            <a:br>
              <a:rPr lang="en-US" sz="2800" dirty="0">
                <a:latin typeface="Georgia" panose="02040502050405020303" pitchFamily="18" charset="0"/>
              </a:rPr>
            </a:br>
            <a:r>
              <a:rPr lang="en-US" sz="2800" b="1" dirty="0">
                <a:latin typeface="Georgia" panose="02040502050405020303" pitchFamily="18" charset="0"/>
              </a:rPr>
              <a:t>Climate change and justice</a:t>
            </a:r>
          </a:p>
          <a:p>
            <a:endParaRPr lang="de-DE" dirty="0"/>
          </a:p>
        </p:txBody>
      </p:sp>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79031" y="269149"/>
            <a:ext cx="2160818" cy="649705"/>
          </a:xfrm>
          <a:prstGeom prst="rect">
            <a:avLst/>
          </a:prstGeom>
        </p:spPr>
      </p:pic>
    </p:spTree>
    <p:extLst>
      <p:ext uri="{BB962C8B-B14F-4D97-AF65-F5344CB8AC3E}">
        <p14:creationId xmlns:p14="http://schemas.microsoft.com/office/powerpoint/2010/main" val="1705513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628328"/>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a:t>
            </a:r>
            <a:r>
              <a:rPr lang="de-DE" sz="5400" b="1" dirty="0">
                <a:latin typeface="Arial" panose="020B0604020202020204" pitchFamily="34" charset="0"/>
                <a:cs typeface="Arial" panose="020B0604020202020204" pitchFamily="34" charset="0"/>
              </a:rPr>
              <a:t> Picture Sources</a:t>
            </a:r>
            <a:endParaRPr lang="de-DE" sz="5100" b="1" dirty="0">
              <a:latin typeface="Arial" panose="020B0604020202020204" pitchFamily="34" charset="0"/>
              <a:cs typeface="Arial" panose="020B0604020202020204" pitchFamily="34" charset="0"/>
            </a:endParaRP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6441" y="443032"/>
            <a:ext cx="2160818" cy="649705"/>
          </a:xfrm>
          <a:prstGeom prst="rect">
            <a:avLst/>
          </a:prstGeom>
        </p:spPr>
      </p:pic>
      <p:sp>
        <p:nvSpPr>
          <p:cNvPr id="2" name="Textfeld 1"/>
          <p:cNvSpPr txBox="1"/>
          <p:nvPr/>
        </p:nvSpPr>
        <p:spPr>
          <a:xfrm>
            <a:off x="216011" y="3166406"/>
            <a:ext cx="12803849" cy="7148622"/>
          </a:xfrm>
          <a:prstGeom prst="rect">
            <a:avLst/>
          </a:prstGeom>
          <a:noFill/>
        </p:spPr>
        <p:txBody>
          <a:bodyPr wrap="square" lIns="130046" tIns="65023" rIns="130046" bIns="65023" rtlCol="0">
            <a:spAutoFit/>
          </a:bodyPr>
          <a:lstStyle/>
          <a:p>
            <a:pPr algn="l"/>
            <a:r>
              <a:rPr lang="de-DE" dirty="0"/>
              <a:t>Slide 2/3: Tobias </a:t>
            </a:r>
            <a:r>
              <a:rPr lang="de-DE" dirty="0" err="1"/>
              <a:t>Möritz</a:t>
            </a:r>
            <a:r>
              <a:rPr lang="de-DE" dirty="0"/>
              <a:t> [https://commons.wikimedia.org/wiki/File:31.05.2019_-_FFF_Die-In-Demo_(48453948102).jpg; last </a:t>
            </a:r>
            <a:r>
              <a:rPr lang="de-DE" dirty="0" err="1"/>
              <a:t>accessed</a:t>
            </a:r>
            <a:r>
              <a:rPr lang="de-DE" dirty="0"/>
              <a:t>: 7 </a:t>
            </a:r>
            <a:r>
              <a:rPr lang="de-DE" dirty="0" err="1"/>
              <a:t>July</a:t>
            </a:r>
            <a:r>
              <a:rPr lang="de-DE" dirty="0"/>
              <a:t> 2020]</a:t>
            </a:r>
            <a:br>
              <a:rPr lang="de-DE" dirty="0"/>
            </a:br>
            <a:r>
              <a:rPr lang="de-DE" dirty="0"/>
              <a:t>Slide 4/5: Igor </a:t>
            </a:r>
            <a:r>
              <a:rPr lang="de-DE" dirty="0" err="1"/>
              <a:t>Jefimovs</a:t>
            </a:r>
            <a:r>
              <a:rPr lang="de-DE" dirty="0"/>
              <a:t> [https://commons.wikimedia.org/wiki/File:Smog_over_Almaty.jpg; Letzter Aufruf: 14 </a:t>
            </a:r>
            <a:r>
              <a:rPr lang="de-DE" dirty="0" err="1"/>
              <a:t>July</a:t>
            </a:r>
            <a:r>
              <a:rPr lang="de-DE" dirty="0"/>
              <a:t> 2020]</a:t>
            </a:r>
          </a:p>
          <a:p>
            <a:pPr algn="l"/>
            <a:r>
              <a:rPr lang="de-DE" dirty="0"/>
              <a:t>Slide 6/7: </a:t>
            </a:r>
            <a:r>
              <a:rPr lang="de-DE" dirty="0" err="1"/>
              <a:t>Jivee</a:t>
            </a:r>
            <a:r>
              <a:rPr lang="de-DE" dirty="0"/>
              <a:t> Blau [https://commons.wikimedia.org/wiki/File:Worms-_Flo%C3%9Fhafenstra%C3%9Fe-_Bushaltestelle_Naturfreundehaus_(bei_Hochwasser_in_Mitteleuropa_2013)_3.6.2013.JPG; last </a:t>
            </a:r>
            <a:r>
              <a:rPr lang="de-DE" dirty="0" err="1"/>
              <a:t>accessed</a:t>
            </a:r>
            <a:r>
              <a:rPr lang="de-DE" dirty="0"/>
              <a:t>: 14 </a:t>
            </a:r>
            <a:r>
              <a:rPr lang="de-DE" dirty="0" err="1"/>
              <a:t>July</a:t>
            </a:r>
            <a:r>
              <a:rPr lang="de-DE" dirty="0"/>
              <a:t> 2020] </a:t>
            </a:r>
            <a:br>
              <a:rPr lang="de-DE" dirty="0"/>
            </a:br>
            <a:r>
              <a:rPr lang="de-DE" dirty="0"/>
              <a:t>Slide 8/9: CSIRO [https://commons.wikimedia.org/wiki/File:CSIRO_ScienceImage_429_Drought_Effected_Landscape.jpg; last </a:t>
            </a:r>
            <a:r>
              <a:rPr lang="de-DE" dirty="0" err="1"/>
              <a:t>accessed</a:t>
            </a:r>
            <a:r>
              <a:rPr lang="de-DE" dirty="0"/>
              <a:t>: 14 </a:t>
            </a:r>
            <a:r>
              <a:rPr lang="de-DE" dirty="0" err="1"/>
              <a:t>July</a:t>
            </a:r>
            <a:r>
              <a:rPr lang="de-DE" dirty="0"/>
              <a:t> 2020]</a:t>
            </a:r>
            <a:br>
              <a:rPr lang="de-DE" dirty="0"/>
            </a:br>
            <a:r>
              <a:rPr lang="de-DE" dirty="0"/>
              <a:t>Slide 10/11: : Kurt Seebauer [https://commons.wikimedia.org/wiki/File:Bayerischer_wald_kahlgefressen.jpg; last </a:t>
            </a:r>
            <a:r>
              <a:rPr lang="de-DE" dirty="0" err="1"/>
              <a:t>accessed</a:t>
            </a:r>
            <a:r>
              <a:rPr lang="de-DE" dirty="0"/>
              <a:t>: 7 </a:t>
            </a:r>
            <a:r>
              <a:rPr lang="de-DE" dirty="0" err="1"/>
              <a:t>July</a:t>
            </a:r>
            <a:r>
              <a:rPr lang="de-DE" dirty="0"/>
              <a:t> 2020] </a:t>
            </a:r>
            <a:br>
              <a:rPr lang="de-DE" dirty="0"/>
            </a:br>
            <a:r>
              <a:rPr lang="de-DE" dirty="0"/>
              <a:t>Slide 12/13: Arnaud BOUISSOU [https://www.flickr.com/photos/cop21/23595388112; last </a:t>
            </a:r>
            <a:r>
              <a:rPr lang="de-DE" dirty="0" err="1"/>
              <a:t>accessed</a:t>
            </a:r>
            <a:r>
              <a:rPr lang="de-DE" dirty="0"/>
              <a:t>: 14 </a:t>
            </a:r>
            <a:r>
              <a:rPr lang="de-DE" dirty="0" err="1"/>
              <a:t>July</a:t>
            </a:r>
            <a:r>
              <a:rPr lang="de-DE" dirty="0"/>
              <a:t> 2020]</a:t>
            </a:r>
            <a:r>
              <a:rPr lang="de-DE" kern="1200" dirty="0">
                <a:solidFill>
                  <a:schemeClr val="tx1"/>
                </a:solidFill>
              </a:rPr>
              <a:t/>
            </a:r>
            <a:br>
              <a:rPr lang="de-DE" kern="1200" dirty="0">
                <a:solidFill>
                  <a:schemeClr val="tx1"/>
                </a:solidFill>
              </a:rPr>
            </a:br>
            <a:r>
              <a:rPr lang="de-DE" dirty="0"/>
              <a:t/>
            </a:r>
            <a:br>
              <a:rPr lang="de-DE" dirty="0"/>
            </a:br>
            <a:r>
              <a:rPr lang="de-DE" dirty="0"/>
              <a:t/>
            </a:r>
            <a:br>
              <a:rPr lang="de-DE" dirty="0"/>
            </a:br>
            <a:endParaRPr lang="de-DE" dirty="0"/>
          </a:p>
        </p:txBody>
      </p:sp>
    </p:spTree>
    <p:extLst>
      <p:ext uri="{BB962C8B-B14F-4D97-AF65-F5344CB8AC3E}">
        <p14:creationId xmlns:p14="http://schemas.microsoft.com/office/powerpoint/2010/main" val="4201858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56320"/>
            <a:ext cx="13004800" cy="2560284"/>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a:p>
            <a:r>
              <a:rPr lang="de-DE" sz="5100" b="1" dirty="0">
                <a:latin typeface="Arial" panose="020B0604020202020204" pitchFamily="34" charset="0"/>
                <a:cs typeface="Arial" panose="020B0604020202020204" pitchFamily="34" charset="0"/>
              </a:rPr>
              <a:t>	Bildnachweis</a:t>
            </a: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6441" y="443032"/>
            <a:ext cx="2160818" cy="649705"/>
          </a:xfrm>
          <a:prstGeom prst="rect">
            <a:avLst/>
          </a:prstGeom>
        </p:spPr>
      </p:pic>
      <p:sp>
        <p:nvSpPr>
          <p:cNvPr id="2" name="Textfeld 1"/>
          <p:cNvSpPr txBox="1"/>
          <p:nvPr/>
        </p:nvSpPr>
        <p:spPr>
          <a:xfrm>
            <a:off x="200951" y="3545453"/>
            <a:ext cx="12803849" cy="4932630"/>
          </a:xfrm>
          <a:prstGeom prst="rect">
            <a:avLst/>
          </a:prstGeom>
          <a:noFill/>
        </p:spPr>
        <p:txBody>
          <a:bodyPr wrap="square" lIns="130046" tIns="65023" rIns="130046" bIns="65023" rtlCol="0">
            <a:spAutoFit/>
          </a:bodyPr>
          <a:lstStyle/>
          <a:p>
            <a:pPr algn="l"/>
            <a:r>
              <a:rPr lang="de-DE" dirty="0"/>
              <a:t>Slide 14/15: </a:t>
            </a:r>
            <a:r>
              <a:rPr lang="de-DE" dirty="0" err="1"/>
              <a:t>Pxfuel</a:t>
            </a:r>
            <a:r>
              <a:rPr lang="de-DE" dirty="0"/>
              <a:t> [https://www.pxfuel.com/en/free-photo-xnvjm; last </a:t>
            </a:r>
            <a:r>
              <a:rPr lang="de-DE" dirty="0" err="1"/>
              <a:t>accessed</a:t>
            </a:r>
            <a:r>
              <a:rPr lang="de-DE" dirty="0"/>
              <a:t>: 7 </a:t>
            </a:r>
            <a:r>
              <a:rPr lang="de-DE" dirty="0" err="1"/>
              <a:t>July</a:t>
            </a:r>
            <a:r>
              <a:rPr lang="de-DE" dirty="0"/>
              <a:t> 2020]</a:t>
            </a:r>
          </a:p>
          <a:p>
            <a:pPr algn="l"/>
            <a:r>
              <a:rPr lang="de-DE" dirty="0"/>
              <a:t>Slide 16/17: </a:t>
            </a:r>
            <a:r>
              <a:rPr lang="de-DE" dirty="0" err="1"/>
              <a:t>Prezydencja</a:t>
            </a:r>
            <a:r>
              <a:rPr lang="de-DE" dirty="0"/>
              <a:t> COP24 [https://commons.wikimedia.org/wiki/File:Prezydent_COP24_Micha%C5%82_Kurtyka_po_przyj%C4%99ciu_Katowice_Rulebook.jpg; last </a:t>
            </a:r>
            <a:r>
              <a:rPr lang="de-DE" dirty="0" err="1"/>
              <a:t>accessed</a:t>
            </a:r>
            <a:r>
              <a:rPr lang="de-DE" dirty="0"/>
              <a:t>: 7 </a:t>
            </a:r>
            <a:r>
              <a:rPr lang="de-DE" dirty="0" err="1"/>
              <a:t>July</a:t>
            </a:r>
            <a:r>
              <a:rPr lang="de-DE" dirty="0"/>
              <a:t> 2020]</a:t>
            </a:r>
          </a:p>
          <a:p>
            <a:pPr algn="l"/>
            <a:r>
              <a:rPr lang="de-DE" dirty="0"/>
              <a:t>Slide 18/19 Colin Behrens [https://pixabay.com/de/users/colin00b-346653/?utm_source; last </a:t>
            </a:r>
            <a:r>
              <a:rPr lang="de-DE" dirty="0" err="1"/>
              <a:t>accessed</a:t>
            </a:r>
            <a:r>
              <a:rPr lang="de-DE" dirty="0"/>
              <a:t>: 14 </a:t>
            </a:r>
            <a:r>
              <a:rPr lang="de-DE" dirty="0" err="1"/>
              <a:t>July</a:t>
            </a:r>
            <a:r>
              <a:rPr lang="de-DE" dirty="0"/>
              <a:t> 2020]</a:t>
            </a:r>
            <a:br>
              <a:rPr lang="de-DE" dirty="0"/>
            </a:br>
            <a:r>
              <a:rPr lang="de-DE" dirty="0"/>
              <a:t>Slide 20/21:TUBS [https://de.wikipedia.org/wiki/Datei:Europe_on_the_globe_(red).svg;</a:t>
            </a:r>
            <a:r>
              <a:rPr lang="en-US" dirty="0"/>
              <a:t> </a:t>
            </a:r>
            <a:r>
              <a:rPr lang="de-DE" dirty="0"/>
              <a:t>last </a:t>
            </a:r>
            <a:r>
              <a:rPr lang="de-DE" dirty="0" err="1"/>
              <a:t>accessed</a:t>
            </a:r>
            <a:r>
              <a:rPr lang="en-US" dirty="0"/>
              <a:t>: 14 July 2020]</a:t>
            </a:r>
            <a:endParaRPr lang="de-DE" dirty="0"/>
          </a:p>
          <a:p>
            <a:pPr algn="l"/>
            <a:r>
              <a:rPr lang="de-DE" dirty="0"/>
              <a:t>Slide 22/23: TUBS [https://de.wikipedia.org/wiki/Datei:Asia_on_the_globe_(white-red).svg; last </a:t>
            </a:r>
            <a:r>
              <a:rPr lang="de-DE" dirty="0" err="1"/>
              <a:t>accessed</a:t>
            </a:r>
            <a:r>
              <a:rPr lang="en-US" dirty="0"/>
              <a:t>: 14 July 2020]</a:t>
            </a:r>
            <a:r>
              <a:rPr lang="de-DE" dirty="0"/>
              <a:t/>
            </a:r>
            <a:br>
              <a:rPr lang="de-DE" dirty="0"/>
            </a:br>
            <a:r>
              <a:rPr lang="de-DE" dirty="0"/>
              <a:t/>
            </a:r>
            <a:br>
              <a:rPr lang="de-DE" dirty="0"/>
            </a:br>
            <a:r>
              <a:rPr lang="de-DE" dirty="0"/>
              <a:t/>
            </a:r>
            <a:br>
              <a:rPr lang="de-DE" dirty="0"/>
            </a:br>
            <a:endParaRPr lang="de-DE" dirty="0"/>
          </a:p>
        </p:txBody>
      </p:sp>
    </p:spTree>
    <p:extLst>
      <p:ext uri="{BB962C8B-B14F-4D97-AF65-F5344CB8AC3E}">
        <p14:creationId xmlns:p14="http://schemas.microsoft.com/office/powerpoint/2010/main" val="3663262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17164" y="4876800"/>
            <a:ext cx="13116632" cy="4104456"/>
          </a:xfrm>
          <a:prstGeom prst="rect">
            <a:avLst/>
          </a:prstGeom>
          <a:solidFill>
            <a:srgbClr val="CCE1DF"/>
          </a:solidFill>
        </p:spPr>
        <p:txBody>
          <a:bodyPr wrap="square" lIns="130046" tIns="65023" rIns="130046" bIns="65023" rtlCol="0">
            <a:noAutofit/>
          </a:bodyPr>
          <a:lstStyle/>
          <a:p>
            <a:endParaRPr lang="de-DE" sz="5100" b="1" dirty="0">
              <a:latin typeface="Arial" panose="020B0604020202020204" pitchFamily="34" charset="0"/>
              <a:cs typeface="Arial" panose="020B0604020202020204" pitchFamily="34" charset="0"/>
            </a:endParaRPr>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028" y="5767067"/>
            <a:ext cx="4363740" cy="2035108"/>
          </a:xfrm>
          <a:prstGeom prst="rect">
            <a:avLst/>
          </a:prstGeom>
        </p:spPr>
      </p:pic>
      <p:sp>
        <p:nvSpPr>
          <p:cNvPr id="2" name="Textfeld 1"/>
          <p:cNvSpPr txBox="1"/>
          <p:nvPr/>
        </p:nvSpPr>
        <p:spPr>
          <a:xfrm>
            <a:off x="4688768" y="4903278"/>
            <a:ext cx="8309786" cy="1854865"/>
          </a:xfrm>
          <a:prstGeom prst="rect">
            <a:avLst/>
          </a:prstGeom>
          <a:noFill/>
        </p:spPr>
        <p:txBody>
          <a:bodyPr wrap="square" lIns="130046" tIns="65023" rIns="130046" bIns="65023" rtlCol="0">
            <a:spAutoFit/>
          </a:bodyPr>
          <a:lstStyle/>
          <a:p>
            <a:r>
              <a:rPr lang="en-US" sz="2800" b="1" dirty="0"/>
              <a:t>Supported by ENGAGEMENT GLOBAL and</a:t>
            </a:r>
          </a:p>
          <a:p>
            <a:r>
              <a:rPr lang="en-US" sz="2800" b="1" dirty="0" err="1"/>
              <a:t>Brot</a:t>
            </a:r>
            <a:r>
              <a:rPr lang="en-US" sz="2800" b="1" dirty="0"/>
              <a:t> </a:t>
            </a:r>
            <a:r>
              <a:rPr lang="en-US" sz="2800" b="1" dirty="0" err="1"/>
              <a:t>für</a:t>
            </a:r>
            <a:r>
              <a:rPr lang="en-US" sz="2800" b="1" dirty="0"/>
              <a:t> die Welt with funds from the</a:t>
            </a:r>
          </a:p>
          <a:p>
            <a:r>
              <a:rPr lang="en-US" sz="2800" b="1" dirty="0"/>
              <a:t>German Federal Ministry for Economic Cooperation and Development</a:t>
            </a:r>
            <a:endParaRPr lang="de-DE" dirty="0"/>
          </a:p>
        </p:txBody>
      </p:sp>
      <p:sp>
        <p:nvSpPr>
          <p:cNvPr id="6" name="Textfeld 5"/>
          <p:cNvSpPr txBox="1"/>
          <p:nvPr/>
        </p:nvSpPr>
        <p:spPr>
          <a:xfrm>
            <a:off x="4816421" y="6680016"/>
            <a:ext cx="8054480" cy="1977975"/>
          </a:xfrm>
          <a:prstGeom prst="rect">
            <a:avLst/>
          </a:prstGeom>
          <a:noFill/>
        </p:spPr>
        <p:txBody>
          <a:bodyPr wrap="square" lIns="130046" tIns="65023" rIns="130046" bIns="65023" rtlCol="0">
            <a:spAutoFit/>
          </a:bodyPr>
          <a:lstStyle/>
          <a:p>
            <a:r>
              <a:rPr lang="en-US" dirty="0"/>
              <a:t>NETZ Partnership for Development and Justice </a:t>
            </a:r>
            <a:r>
              <a:rPr lang="en-US" dirty="0" err="1"/>
              <a:t>e.V</a:t>
            </a:r>
            <a:r>
              <a:rPr lang="en-US" dirty="0"/>
              <a:t>. is responsible for the content of this publication; the positions presented here do not represent the position of Engagement Global and the Federal Ministry for Economic Cooperation and Development.</a:t>
            </a:r>
            <a:endParaRPr lang="de-DE" dirty="0"/>
          </a:p>
        </p:txBody>
      </p:sp>
    </p:spTree>
    <p:extLst>
      <p:ext uri="{BB962C8B-B14F-4D97-AF65-F5344CB8AC3E}">
        <p14:creationId xmlns:p14="http://schemas.microsoft.com/office/powerpoint/2010/main" val="4074708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Klima und Gerechtigkeit"/>
          <p:cNvSpPr txBox="1">
            <a:spLocks noGrp="1"/>
          </p:cNvSpPr>
          <p:nvPr>
            <p:ph type="body" idx="13"/>
          </p:nvPr>
        </p:nvSpPr>
        <p:spPr>
          <a:prstGeom prst="rect">
            <a:avLst/>
          </a:prstGeom>
        </p:spPr>
        <p:txBody>
          <a:bodyPr/>
          <a:lstStyle/>
          <a:p>
            <a:r>
              <a:rPr lang="de-DE" dirty="0"/>
              <a:t>Climate </a:t>
            </a:r>
            <a:r>
              <a:rPr lang="de-DE" dirty="0" err="1"/>
              <a:t>change</a:t>
            </a:r>
            <a:r>
              <a:rPr lang="de-DE" dirty="0"/>
              <a:t> and</a:t>
            </a:r>
            <a:r>
              <a:rPr dirty="0"/>
              <a:t> und </a:t>
            </a:r>
            <a:r>
              <a:rPr lang="de-DE" dirty="0" err="1"/>
              <a:t>justice</a:t>
            </a:r>
            <a:endParaRPr dirty="0"/>
          </a:p>
        </p:txBody>
      </p:sp>
      <p:sp>
        <p:nvSpPr>
          <p:cNvPr id="139" name="Was wollen die?"/>
          <p:cNvSpPr txBox="1">
            <a:spLocks noGrp="1"/>
          </p:cNvSpPr>
          <p:nvPr>
            <p:ph type="title"/>
          </p:nvPr>
        </p:nvSpPr>
        <p:spPr>
          <a:prstGeom prst="rect">
            <a:avLst/>
          </a:prstGeom>
        </p:spPr>
        <p:txBody>
          <a:bodyPr/>
          <a:lstStyle>
            <a:lvl1pPr>
              <a:defRPr>
                <a:solidFill>
                  <a:schemeClr val="accent1">
                    <a:hueOff val="369196"/>
                    <a:satOff val="13972"/>
                    <a:lumOff val="-24493"/>
                  </a:schemeClr>
                </a:solidFill>
              </a:defRPr>
            </a:lvl1pPr>
          </a:lstStyle>
          <a:p>
            <a:r>
              <a:rPr lang="de-DE" dirty="0" err="1"/>
              <a:t>What</a:t>
            </a:r>
            <a:r>
              <a:rPr lang="de-DE" dirty="0"/>
              <a:t> do </a:t>
            </a:r>
            <a:r>
              <a:rPr lang="de-DE" dirty="0" err="1"/>
              <a:t>they</a:t>
            </a:r>
            <a:r>
              <a:rPr lang="de-DE" dirty="0"/>
              <a:t> </a:t>
            </a:r>
            <a:r>
              <a:rPr lang="de-DE" dirty="0" err="1"/>
              <a:t>want</a:t>
            </a:r>
            <a:r>
              <a:rPr dirty="0"/>
              <a:t>?</a:t>
            </a:r>
          </a:p>
        </p:txBody>
      </p:sp>
      <p:sp>
        <p:nvSpPr>
          <p:cNvPr id="140" name="A: Das Politik und Wirtschaft und wir alle Verantwortung übernehmen.…"/>
          <p:cNvSpPr txBox="1">
            <a:spLocks noGrp="1"/>
          </p:cNvSpPr>
          <p:nvPr>
            <p:ph type="body" sz="quarter" idx="1"/>
          </p:nvPr>
        </p:nvSpPr>
        <p:spPr>
          <a:prstGeom prst="rect">
            <a:avLst/>
          </a:prstGeom>
        </p:spPr>
        <p:txBody>
          <a:bodyPr/>
          <a:lstStyle/>
          <a:p>
            <a:pPr>
              <a:defRPr sz="3400"/>
            </a:pPr>
            <a:r>
              <a:rPr sz="3400" b="1" dirty="0">
                <a:solidFill>
                  <a:srgbClr val="008F00"/>
                </a:solidFill>
              </a:rPr>
              <a:t>A: </a:t>
            </a:r>
            <a:r>
              <a:rPr lang="en-US" sz="3400" dirty="0">
                <a:solidFill>
                  <a:srgbClr val="008F00"/>
                </a:solidFill>
              </a:rPr>
              <a:t>They want politics, the economy and all of us to take responsibility.</a:t>
            </a:r>
          </a:p>
          <a:p>
            <a:pPr>
              <a:defRPr sz="3400"/>
            </a:pPr>
            <a:endParaRPr dirty="0"/>
          </a:p>
          <a:p>
            <a:pPr>
              <a:defRPr sz="3400"/>
            </a:pPr>
            <a:r>
              <a:rPr b="1" dirty="0"/>
              <a:t>B:</a:t>
            </a:r>
            <a:r>
              <a:rPr dirty="0"/>
              <a:t> </a:t>
            </a:r>
            <a:r>
              <a:rPr lang="en-US" dirty="0"/>
              <a:t>They want to skip school.</a:t>
            </a:r>
            <a:endParaRPr dirty="0"/>
          </a:p>
        </p:txBody>
      </p:sp>
      <p:pic>
        <p:nvPicPr>
          <p:cNvPr id="3" name="Bildplatzhalter 2"/>
          <p:cNvPicPr>
            <a:picLocks noGrp="1" noChangeAspect="1"/>
          </p:cNvPicPr>
          <p:nvPr>
            <p:ph type="pic" sz="half" idx="14"/>
          </p:nvPr>
        </p:nvPicPr>
        <p:blipFill>
          <a:blip r:embed="rId3">
            <a:extLst>
              <a:ext uri="{28A0092B-C50C-407E-A947-70E740481C1C}">
                <a14:useLocalDpi xmlns:a14="http://schemas.microsoft.com/office/drawing/2010/main" val="0"/>
              </a:ext>
            </a:extLst>
          </a:blip>
          <a:srcRect t="5960" b="5960"/>
          <a:stretch>
            <a:fillRect/>
          </a:stretch>
        </p:blipFill>
        <p:spPr>
          <a:xfrm>
            <a:off x="6286376" y="-22431"/>
            <a:ext cx="6718424" cy="9844707"/>
          </a:xfrm>
        </p:spPr>
      </p:pic>
    </p:spTree>
    <p:extLst>
      <p:ext uri="{BB962C8B-B14F-4D97-AF65-F5344CB8AC3E}">
        <p14:creationId xmlns:p14="http://schemas.microsoft.com/office/powerpoint/2010/main" val="130881127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51" name="Was ist der Unterschied zwischen Klima und Wetter?"/>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de-DE" dirty="0" err="1"/>
              <a:t>Which</a:t>
            </a:r>
            <a:r>
              <a:rPr lang="de-DE" dirty="0"/>
              <a:t> </a:t>
            </a:r>
            <a:r>
              <a:rPr lang="de-DE" dirty="0" err="1"/>
              <a:t>statement</a:t>
            </a:r>
            <a:r>
              <a:rPr lang="de-DE" dirty="0"/>
              <a:t> </a:t>
            </a:r>
            <a:r>
              <a:rPr lang="de-DE" dirty="0" err="1"/>
              <a:t>is</a:t>
            </a:r>
            <a:r>
              <a:rPr lang="de-DE" dirty="0"/>
              <a:t> </a:t>
            </a:r>
            <a:r>
              <a:rPr lang="de-DE" dirty="0" err="1"/>
              <a:t>correct</a:t>
            </a:r>
            <a:r>
              <a:rPr lang="de-DE" dirty="0"/>
              <a:t>?</a:t>
            </a:r>
            <a:endParaRPr dirty="0"/>
          </a:p>
        </p:txBody>
      </p:sp>
      <p:sp>
        <p:nvSpPr>
          <p:cNvPr id="152" name="A:…"/>
          <p:cNvSpPr txBox="1">
            <a:spLocks noGrp="1"/>
          </p:cNvSpPr>
          <p:nvPr>
            <p:ph type="body" sz="quarter" idx="1"/>
          </p:nvPr>
        </p:nvSpPr>
        <p:spPr>
          <a:prstGeom prst="rect">
            <a:avLst/>
          </a:prstGeom>
        </p:spPr>
        <p:txBody>
          <a:bodyPr>
            <a:normAutofit lnSpcReduction="10000"/>
          </a:bodyPr>
          <a:lstStyle/>
          <a:p>
            <a:pPr>
              <a:defRPr sz="3400"/>
            </a:pPr>
            <a:r>
              <a:rPr b="1" dirty="0"/>
              <a:t>A:</a:t>
            </a:r>
            <a:r>
              <a:rPr lang="de-DE" b="1" dirty="0"/>
              <a:t> </a:t>
            </a:r>
            <a:r>
              <a:rPr lang="en-US" dirty="0"/>
              <a:t>Weather is the state of the atmosphere at a particular time in a particular place.</a:t>
            </a:r>
          </a:p>
          <a:p>
            <a:pPr>
              <a:defRPr sz="3400"/>
            </a:pPr>
            <a:endParaRPr b="1" dirty="0"/>
          </a:p>
          <a:p>
            <a:pPr>
              <a:defRPr sz="3400"/>
            </a:pPr>
            <a:r>
              <a:rPr b="1" dirty="0"/>
              <a:t>B:</a:t>
            </a:r>
            <a:r>
              <a:rPr lang="de-DE" b="1" dirty="0"/>
              <a:t> </a:t>
            </a:r>
            <a:r>
              <a:rPr lang="en-US" dirty="0"/>
              <a:t>Climate is the state of the atmosphere at a particular time in a particular place.</a:t>
            </a:r>
          </a:p>
          <a:p>
            <a:pPr>
              <a:defRPr sz="3400"/>
            </a:pPr>
            <a:endParaRPr b="1" dirty="0"/>
          </a:p>
        </p:txBody>
      </p:sp>
      <p:pic>
        <p:nvPicPr>
          <p:cNvPr id="3" name="Bildplatzhalter 2"/>
          <p:cNvPicPr>
            <a:picLocks noGrp="1" noChangeAspect="1"/>
          </p:cNvPicPr>
          <p:nvPr>
            <p:ph type="pic" sz="half" idx="14"/>
          </p:nvPr>
        </p:nvPicPr>
        <p:blipFill>
          <a:blip r:embed="rId2">
            <a:extLst>
              <a:ext uri="{28A0092B-C50C-407E-A947-70E740481C1C}">
                <a14:useLocalDpi xmlns:a14="http://schemas.microsoft.com/office/drawing/2010/main" val="0"/>
              </a:ext>
            </a:extLst>
          </a:blip>
          <a:srcRect t="3569" b="3569"/>
          <a:stretch>
            <a:fillRect/>
          </a:stretch>
        </p:blipFill>
        <p:spPr>
          <a:xfrm>
            <a:off x="6352036" y="0"/>
            <a:ext cx="6652764" cy="9748493"/>
          </a:xfr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51" name="Was ist der Unterschied zwischen Klima und Wetter?"/>
          <p:cNvSpPr txBox="1">
            <a:spLocks noGrp="1"/>
          </p:cNvSpPr>
          <p:nvPr>
            <p:ph type="title"/>
          </p:nvPr>
        </p:nvSpPr>
        <p:spPr>
          <a:prstGeom prst="rect">
            <a:avLst/>
          </a:prstGeom>
        </p:spPr>
        <p:txBody>
          <a:bodyPr>
            <a:normAutofit/>
          </a:bodyPr>
          <a:lstStyle>
            <a:lvl1pPr defTabSz="473201">
              <a:spcBef>
                <a:spcPts val="1200"/>
              </a:spcBef>
              <a:defRPr sz="4536">
                <a:solidFill>
                  <a:schemeClr val="accent1">
                    <a:hueOff val="369196"/>
                    <a:satOff val="13972"/>
                    <a:lumOff val="-24493"/>
                  </a:schemeClr>
                </a:solidFill>
              </a:defRPr>
            </a:lvl1pPr>
          </a:lstStyle>
          <a:p>
            <a:r>
              <a:rPr lang="de-DE" dirty="0" err="1"/>
              <a:t>Which</a:t>
            </a:r>
            <a:r>
              <a:rPr lang="de-DE" dirty="0"/>
              <a:t> </a:t>
            </a:r>
            <a:r>
              <a:rPr lang="de-DE" dirty="0" err="1"/>
              <a:t>statement</a:t>
            </a:r>
            <a:r>
              <a:rPr lang="de-DE" dirty="0"/>
              <a:t> </a:t>
            </a:r>
            <a:r>
              <a:rPr lang="de-DE" dirty="0" err="1"/>
              <a:t>is</a:t>
            </a:r>
            <a:r>
              <a:rPr lang="de-DE" dirty="0"/>
              <a:t> </a:t>
            </a:r>
            <a:r>
              <a:rPr lang="de-DE" dirty="0" err="1"/>
              <a:t>correct</a:t>
            </a:r>
            <a:r>
              <a:rPr lang="de-DE" dirty="0"/>
              <a:t>?</a:t>
            </a:r>
            <a:endParaRPr dirty="0"/>
          </a:p>
        </p:txBody>
      </p:sp>
      <p:sp>
        <p:nvSpPr>
          <p:cNvPr id="152" name="A:…"/>
          <p:cNvSpPr txBox="1">
            <a:spLocks noGrp="1"/>
          </p:cNvSpPr>
          <p:nvPr>
            <p:ph type="body" sz="quarter" idx="1"/>
          </p:nvPr>
        </p:nvSpPr>
        <p:spPr>
          <a:prstGeom prst="rect">
            <a:avLst/>
          </a:prstGeom>
        </p:spPr>
        <p:txBody>
          <a:bodyPr>
            <a:normAutofit lnSpcReduction="10000"/>
          </a:bodyPr>
          <a:lstStyle/>
          <a:p>
            <a:pPr>
              <a:defRPr sz="3400"/>
            </a:pPr>
            <a:r>
              <a:rPr sz="3400" b="1" dirty="0">
                <a:solidFill>
                  <a:srgbClr val="008F00"/>
                </a:solidFill>
              </a:rPr>
              <a:t>A:</a:t>
            </a:r>
            <a:r>
              <a:rPr lang="de-DE" sz="3400" b="1" dirty="0">
                <a:solidFill>
                  <a:srgbClr val="008F00"/>
                </a:solidFill>
              </a:rPr>
              <a:t> </a:t>
            </a:r>
            <a:r>
              <a:rPr lang="en-US" sz="3400" dirty="0">
                <a:solidFill>
                  <a:srgbClr val="008F00"/>
                </a:solidFill>
              </a:rPr>
              <a:t>Weather is the state of the atmosphere at a particular time in a particular place.</a:t>
            </a:r>
          </a:p>
          <a:p>
            <a:pPr>
              <a:defRPr sz="3400"/>
            </a:pPr>
            <a:endParaRPr b="1" dirty="0"/>
          </a:p>
          <a:p>
            <a:pPr>
              <a:defRPr sz="3400"/>
            </a:pPr>
            <a:r>
              <a:rPr b="1" dirty="0"/>
              <a:t>B:</a:t>
            </a:r>
            <a:r>
              <a:rPr lang="de-DE" b="1" dirty="0"/>
              <a:t> </a:t>
            </a:r>
            <a:r>
              <a:rPr lang="en-US" dirty="0"/>
              <a:t>Climate is the state of the atmosphere at a particular time in a particular place.</a:t>
            </a:r>
          </a:p>
          <a:p>
            <a:pPr>
              <a:defRPr sz="3400"/>
            </a:pPr>
            <a:endParaRPr b="1" dirty="0"/>
          </a:p>
        </p:txBody>
      </p:sp>
      <p:pic>
        <p:nvPicPr>
          <p:cNvPr id="3" name="Bildplatzhalter 2"/>
          <p:cNvPicPr>
            <a:picLocks noGrp="1" noChangeAspect="1"/>
          </p:cNvPicPr>
          <p:nvPr>
            <p:ph type="pic" sz="half" idx="14"/>
          </p:nvPr>
        </p:nvPicPr>
        <p:blipFill>
          <a:blip r:embed="rId3">
            <a:extLst>
              <a:ext uri="{28A0092B-C50C-407E-A947-70E740481C1C}">
                <a14:useLocalDpi xmlns:a14="http://schemas.microsoft.com/office/drawing/2010/main" val="0"/>
              </a:ext>
            </a:extLst>
          </a:blip>
          <a:srcRect t="3569" b="3569"/>
          <a:stretch>
            <a:fillRect/>
          </a:stretch>
        </p:blipFill>
        <p:spPr>
          <a:xfrm>
            <a:off x="6352036" y="0"/>
            <a:ext cx="6652764" cy="9748493"/>
          </a:xfrm>
        </p:spPr>
      </p:pic>
    </p:spTree>
    <p:extLst>
      <p:ext uri="{BB962C8B-B14F-4D97-AF65-F5344CB8AC3E}">
        <p14:creationId xmlns:p14="http://schemas.microsoft.com/office/powerpoint/2010/main" val="296337803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56" name="Was sind die Auswirkungen des Klimawandels?"/>
          <p:cNvSpPr txBox="1">
            <a:spLocks noGrp="1"/>
          </p:cNvSpPr>
          <p:nvPr>
            <p:ph type="title"/>
          </p:nvPr>
        </p:nvSpPr>
        <p:spPr>
          <a:prstGeom prst="rect">
            <a:avLst/>
          </a:prstGeom>
        </p:spPr>
        <p:txBody>
          <a:bodyPr/>
          <a:lstStyle>
            <a:lvl1pPr defTabSz="473201">
              <a:spcBef>
                <a:spcPts val="1200"/>
              </a:spcBef>
              <a:defRPr sz="4536">
                <a:solidFill>
                  <a:schemeClr val="accent1">
                    <a:hueOff val="369196"/>
                    <a:satOff val="13972"/>
                    <a:lumOff val="-24493"/>
                  </a:schemeClr>
                </a:solidFill>
              </a:defRPr>
            </a:lvl1pPr>
          </a:lstStyle>
          <a:p>
            <a:r>
              <a:rPr lang="en-US" dirty="0"/>
              <a:t>What are the effects </a:t>
            </a:r>
            <a:br>
              <a:rPr lang="en-US" dirty="0"/>
            </a:br>
            <a:r>
              <a:rPr lang="en-US" dirty="0"/>
              <a:t>of climate change?</a:t>
            </a:r>
            <a:endParaRPr dirty="0"/>
          </a:p>
        </p:txBody>
      </p:sp>
      <p:sp>
        <p:nvSpPr>
          <p:cNvPr id="157" name="A: Das Klima erwärmt sich.…"/>
          <p:cNvSpPr txBox="1">
            <a:spLocks noGrp="1"/>
          </p:cNvSpPr>
          <p:nvPr>
            <p:ph type="body" sz="quarter" idx="1"/>
          </p:nvPr>
        </p:nvSpPr>
        <p:spPr>
          <a:prstGeom prst="rect">
            <a:avLst/>
          </a:prstGeom>
        </p:spPr>
        <p:txBody>
          <a:bodyPr/>
          <a:lstStyle/>
          <a:p>
            <a:pPr>
              <a:defRPr sz="3300"/>
            </a:pPr>
            <a:r>
              <a:rPr b="1" dirty="0"/>
              <a:t>A:</a:t>
            </a:r>
            <a:r>
              <a:rPr dirty="0"/>
              <a:t> </a:t>
            </a:r>
            <a:r>
              <a:rPr lang="de-DE" dirty="0"/>
              <a:t>The </a:t>
            </a:r>
            <a:r>
              <a:rPr lang="de-DE" dirty="0" err="1"/>
              <a:t>climate</a:t>
            </a:r>
            <a:r>
              <a:rPr lang="de-DE" dirty="0"/>
              <a:t> </a:t>
            </a:r>
            <a:r>
              <a:rPr lang="de-DE" dirty="0" err="1"/>
              <a:t>is</a:t>
            </a:r>
            <a:r>
              <a:rPr lang="de-DE" dirty="0"/>
              <a:t> </a:t>
            </a:r>
            <a:r>
              <a:rPr lang="de-DE" dirty="0" err="1"/>
              <a:t>warming</a:t>
            </a:r>
            <a:r>
              <a:rPr dirty="0"/>
              <a:t>.</a:t>
            </a:r>
          </a:p>
          <a:p>
            <a:pPr>
              <a:defRPr sz="3300"/>
            </a:pPr>
            <a:endParaRPr dirty="0"/>
          </a:p>
          <a:p>
            <a:pPr>
              <a:defRPr sz="3300"/>
            </a:pPr>
            <a:r>
              <a:rPr b="1" dirty="0"/>
              <a:t>B: </a:t>
            </a:r>
            <a:r>
              <a:rPr lang="en-US" dirty="0"/>
              <a:t>Weather extremes become more frequent</a:t>
            </a:r>
            <a:r>
              <a:rPr dirty="0"/>
              <a:t>.</a:t>
            </a:r>
          </a:p>
        </p:txBody>
      </p:sp>
      <p:sp>
        <p:nvSpPr>
          <p:cNvPr id="2" name="Bildplatzhalter 1"/>
          <p:cNvSpPr>
            <a:spLocks noGrp="1"/>
          </p:cNvSpPr>
          <p:nvPr>
            <p:ph type="pic" sz="half" idx="14"/>
          </p:nvPr>
        </p:nvSpPr>
        <p:spPr/>
      </p:sp>
      <p:pic>
        <p:nvPicPr>
          <p:cNvPr id="8" name="Bild"/>
          <p:cNvPicPr>
            <a:picLocks/>
          </p:cNvPicPr>
          <p:nvPr/>
        </p:nvPicPr>
        <p:blipFill>
          <a:blip r:embed="rId2">
            <a:extLst>
              <a:ext uri="{28A0092B-C50C-407E-A947-70E740481C1C}">
                <a14:useLocalDpi xmlns:a14="http://schemas.microsoft.com/office/drawing/2010/main" val="0"/>
              </a:ext>
            </a:extLst>
          </a:blip>
          <a:stretch>
            <a:fillRect/>
          </a:stretch>
        </p:blipFill>
        <p:spPr>
          <a:xfrm>
            <a:off x="6070352" y="56978"/>
            <a:ext cx="6928811" cy="9639645"/>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56" name="Was sind die Auswirkungen des Klimawandels?"/>
          <p:cNvSpPr txBox="1">
            <a:spLocks noGrp="1"/>
          </p:cNvSpPr>
          <p:nvPr>
            <p:ph type="title"/>
          </p:nvPr>
        </p:nvSpPr>
        <p:spPr>
          <a:prstGeom prst="rect">
            <a:avLst/>
          </a:prstGeom>
        </p:spPr>
        <p:txBody>
          <a:bodyPr/>
          <a:lstStyle>
            <a:lvl1pPr defTabSz="473201">
              <a:spcBef>
                <a:spcPts val="1200"/>
              </a:spcBef>
              <a:defRPr sz="4536">
                <a:solidFill>
                  <a:schemeClr val="accent1">
                    <a:hueOff val="369196"/>
                    <a:satOff val="13972"/>
                    <a:lumOff val="-24493"/>
                  </a:schemeClr>
                </a:solidFill>
              </a:defRPr>
            </a:lvl1pPr>
          </a:lstStyle>
          <a:p>
            <a:r>
              <a:rPr lang="en-US" dirty="0"/>
              <a:t>What are the effects </a:t>
            </a:r>
            <a:br>
              <a:rPr lang="en-US" dirty="0"/>
            </a:br>
            <a:r>
              <a:rPr lang="en-US" dirty="0"/>
              <a:t>of climate change?</a:t>
            </a:r>
            <a:endParaRPr dirty="0"/>
          </a:p>
        </p:txBody>
      </p:sp>
      <p:sp>
        <p:nvSpPr>
          <p:cNvPr id="157" name="A: Das Klima erwärmt sich.…"/>
          <p:cNvSpPr txBox="1">
            <a:spLocks noGrp="1"/>
          </p:cNvSpPr>
          <p:nvPr>
            <p:ph type="body" sz="quarter" idx="1"/>
          </p:nvPr>
        </p:nvSpPr>
        <p:spPr>
          <a:prstGeom prst="rect">
            <a:avLst/>
          </a:prstGeom>
        </p:spPr>
        <p:txBody>
          <a:bodyPr/>
          <a:lstStyle/>
          <a:p>
            <a:pPr>
              <a:defRPr sz="3300"/>
            </a:pPr>
            <a:r>
              <a:rPr b="1" dirty="0"/>
              <a:t>A:</a:t>
            </a:r>
            <a:r>
              <a:rPr dirty="0"/>
              <a:t> </a:t>
            </a:r>
            <a:r>
              <a:rPr lang="de-DE" dirty="0"/>
              <a:t>The </a:t>
            </a:r>
            <a:r>
              <a:rPr lang="de-DE" dirty="0" err="1"/>
              <a:t>climate</a:t>
            </a:r>
            <a:r>
              <a:rPr lang="de-DE" dirty="0"/>
              <a:t> </a:t>
            </a:r>
            <a:r>
              <a:rPr lang="de-DE" dirty="0" err="1"/>
              <a:t>is</a:t>
            </a:r>
            <a:r>
              <a:rPr lang="de-DE" dirty="0"/>
              <a:t> </a:t>
            </a:r>
            <a:r>
              <a:rPr lang="de-DE" dirty="0" err="1"/>
              <a:t>warming</a:t>
            </a:r>
            <a:r>
              <a:rPr dirty="0"/>
              <a:t>.</a:t>
            </a:r>
          </a:p>
          <a:p>
            <a:pPr>
              <a:defRPr sz="3300"/>
            </a:pPr>
            <a:endParaRPr dirty="0"/>
          </a:p>
          <a:p>
            <a:pPr>
              <a:defRPr sz="3300"/>
            </a:pPr>
            <a:r>
              <a:rPr sz="3300" b="1" dirty="0">
                <a:solidFill>
                  <a:srgbClr val="008F00"/>
                </a:solidFill>
              </a:rPr>
              <a:t>B: </a:t>
            </a:r>
            <a:r>
              <a:rPr lang="en-US" sz="3300" dirty="0">
                <a:solidFill>
                  <a:srgbClr val="008F00"/>
                </a:solidFill>
              </a:rPr>
              <a:t>Weather extremes become more frequent</a:t>
            </a:r>
            <a:r>
              <a:rPr sz="3300" dirty="0">
                <a:solidFill>
                  <a:srgbClr val="008F00"/>
                </a:solidFill>
              </a:rPr>
              <a:t>.</a:t>
            </a:r>
          </a:p>
        </p:txBody>
      </p:sp>
      <p:sp>
        <p:nvSpPr>
          <p:cNvPr id="2" name="Bildplatzhalter 1"/>
          <p:cNvSpPr>
            <a:spLocks noGrp="1"/>
          </p:cNvSpPr>
          <p:nvPr>
            <p:ph type="pic" sz="half" idx="14"/>
          </p:nvPr>
        </p:nvSpPr>
        <p:spPr/>
      </p:sp>
      <p:pic>
        <p:nvPicPr>
          <p:cNvPr id="8"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070352" y="56978"/>
            <a:ext cx="6928811" cy="9639645"/>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93350127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68" name="Was verursacht den Klimawandel?"/>
          <p:cNvSpPr txBox="1">
            <a:spLocks noGrp="1"/>
          </p:cNvSpPr>
          <p:nvPr>
            <p:ph type="title"/>
          </p:nvPr>
        </p:nvSpPr>
        <p:spPr>
          <a:prstGeom prst="rect">
            <a:avLst/>
          </a:prstGeom>
        </p:spPr>
        <p:txBody>
          <a:bodyPr>
            <a:normAutofit/>
          </a:bodyPr>
          <a:lstStyle>
            <a:lvl1pPr>
              <a:defRPr>
                <a:solidFill>
                  <a:schemeClr val="accent1">
                    <a:hueOff val="369196"/>
                    <a:satOff val="13972"/>
                    <a:lumOff val="-24493"/>
                  </a:schemeClr>
                </a:solidFill>
              </a:defRPr>
            </a:lvl1pPr>
          </a:lstStyle>
          <a:p>
            <a:r>
              <a:rPr lang="de-DE" dirty="0" err="1"/>
              <a:t>What</a:t>
            </a:r>
            <a:r>
              <a:rPr lang="de-DE" dirty="0"/>
              <a:t> </a:t>
            </a:r>
            <a:r>
              <a:rPr lang="de-DE" dirty="0" err="1"/>
              <a:t>causes</a:t>
            </a:r>
            <a:r>
              <a:rPr lang="de-DE" dirty="0"/>
              <a:t> </a:t>
            </a:r>
            <a:r>
              <a:rPr lang="de-DE" dirty="0" err="1"/>
              <a:t>climate</a:t>
            </a:r>
            <a:r>
              <a:rPr lang="de-DE" dirty="0"/>
              <a:t> </a:t>
            </a:r>
            <a:r>
              <a:rPr lang="de-DE" dirty="0" err="1"/>
              <a:t>change</a:t>
            </a:r>
            <a:r>
              <a:rPr dirty="0"/>
              <a:t>?</a:t>
            </a:r>
          </a:p>
        </p:txBody>
      </p:sp>
      <p:sp>
        <p:nvSpPr>
          <p:cNvPr id="169" name="A: Der Treibhauseffekt.…"/>
          <p:cNvSpPr txBox="1">
            <a:spLocks noGrp="1"/>
          </p:cNvSpPr>
          <p:nvPr>
            <p:ph type="body" sz="quarter" idx="1"/>
          </p:nvPr>
        </p:nvSpPr>
        <p:spPr>
          <a:prstGeom prst="rect">
            <a:avLst/>
          </a:prstGeom>
        </p:spPr>
        <p:txBody>
          <a:bodyPr/>
          <a:lstStyle/>
          <a:p>
            <a:pPr>
              <a:defRPr sz="3300"/>
            </a:pPr>
            <a:r>
              <a:rPr b="1" dirty="0"/>
              <a:t>A:</a:t>
            </a:r>
            <a:r>
              <a:rPr dirty="0"/>
              <a:t> </a:t>
            </a:r>
            <a:r>
              <a:rPr lang="de-DE" dirty="0"/>
              <a:t>The </a:t>
            </a:r>
            <a:r>
              <a:rPr lang="de-DE" dirty="0" err="1"/>
              <a:t>greenhouse</a:t>
            </a:r>
            <a:r>
              <a:rPr lang="de-DE" dirty="0"/>
              <a:t> </a:t>
            </a:r>
            <a:r>
              <a:rPr lang="de-DE" dirty="0" err="1"/>
              <a:t>effect</a:t>
            </a:r>
            <a:r>
              <a:rPr dirty="0"/>
              <a:t>.</a:t>
            </a:r>
          </a:p>
          <a:p>
            <a:pPr>
              <a:defRPr sz="3300"/>
            </a:pPr>
            <a:endParaRPr dirty="0"/>
          </a:p>
          <a:p>
            <a:pPr>
              <a:defRPr sz="3300"/>
            </a:pPr>
            <a:r>
              <a:rPr b="1" dirty="0"/>
              <a:t>B: </a:t>
            </a:r>
            <a:r>
              <a:rPr lang="de-DE" dirty="0"/>
              <a:t>Solar </a:t>
            </a:r>
            <a:r>
              <a:rPr lang="de-DE" dirty="0" err="1"/>
              <a:t>radiation</a:t>
            </a:r>
            <a:r>
              <a:rPr lang="de-DE" dirty="0"/>
              <a:t> </a:t>
            </a:r>
            <a:r>
              <a:rPr lang="de-DE" dirty="0" err="1"/>
              <a:t>chemistry</a:t>
            </a:r>
            <a:r>
              <a:rPr lang="de-DE" dirty="0"/>
              <a:t>.</a:t>
            </a:r>
            <a:endParaRPr dirty="0"/>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0"/>
            <a:ext cx="7006455" cy="9753599"/>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 name="Klima und Gerechtigkeit"/>
          <p:cNvSpPr txBox="1">
            <a:spLocks noGrp="1"/>
          </p:cNvSpPr>
          <p:nvPr>
            <p:ph type="body" idx="13"/>
          </p:nvPr>
        </p:nvSpPr>
        <p:spPr>
          <a:prstGeom prst="rect">
            <a:avLst/>
          </a:prstGeom>
        </p:spPr>
        <p:txBody>
          <a:bodyPr/>
          <a:lstStyle/>
          <a:p>
            <a:r>
              <a:rPr lang="en-US" dirty="0"/>
              <a:t>Climate change and und justice</a:t>
            </a:r>
          </a:p>
        </p:txBody>
      </p:sp>
      <p:sp>
        <p:nvSpPr>
          <p:cNvPr id="168" name="Was verursacht den Klimawandel?"/>
          <p:cNvSpPr txBox="1">
            <a:spLocks noGrp="1"/>
          </p:cNvSpPr>
          <p:nvPr>
            <p:ph type="title"/>
          </p:nvPr>
        </p:nvSpPr>
        <p:spPr>
          <a:prstGeom prst="rect">
            <a:avLst/>
          </a:prstGeom>
        </p:spPr>
        <p:txBody>
          <a:bodyPr>
            <a:normAutofit/>
          </a:bodyPr>
          <a:lstStyle>
            <a:lvl1pPr>
              <a:defRPr>
                <a:solidFill>
                  <a:schemeClr val="accent1">
                    <a:hueOff val="369196"/>
                    <a:satOff val="13972"/>
                    <a:lumOff val="-24493"/>
                  </a:schemeClr>
                </a:solidFill>
              </a:defRPr>
            </a:lvl1pPr>
          </a:lstStyle>
          <a:p>
            <a:r>
              <a:rPr lang="de-DE" dirty="0" err="1"/>
              <a:t>What</a:t>
            </a:r>
            <a:r>
              <a:rPr lang="de-DE" dirty="0"/>
              <a:t> </a:t>
            </a:r>
            <a:r>
              <a:rPr lang="de-DE" dirty="0" err="1"/>
              <a:t>causes</a:t>
            </a:r>
            <a:r>
              <a:rPr lang="de-DE" dirty="0"/>
              <a:t> </a:t>
            </a:r>
            <a:r>
              <a:rPr lang="de-DE" dirty="0" err="1"/>
              <a:t>climate</a:t>
            </a:r>
            <a:r>
              <a:rPr lang="de-DE" dirty="0"/>
              <a:t> </a:t>
            </a:r>
            <a:r>
              <a:rPr lang="de-DE" dirty="0" err="1"/>
              <a:t>change</a:t>
            </a:r>
            <a:r>
              <a:rPr dirty="0"/>
              <a:t>?</a:t>
            </a:r>
          </a:p>
        </p:txBody>
      </p:sp>
      <p:sp>
        <p:nvSpPr>
          <p:cNvPr id="169" name="A: Der Treibhauseffekt.…"/>
          <p:cNvSpPr txBox="1">
            <a:spLocks noGrp="1"/>
          </p:cNvSpPr>
          <p:nvPr>
            <p:ph type="body" sz="quarter" idx="1"/>
          </p:nvPr>
        </p:nvSpPr>
        <p:spPr>
          <a:prstGeom prst="rect">
            <a:avLst/>
          </a:prstGeom>
        </p:spPr>
        <p:txBody>
          <a:bodyPr/>
          <a:lstStyle/>
          <a:p>
            <a:pPr>
              <a:defRPr sz="3300"/>
            </a:pPr>
            <a:r>
              <a:rPr sz="3300" b="1" dirty="0">
                <a:solidFill>
                  <a:srgbClr val="008F00"/>
                </a:solidFill>
              </a:rPr>
              <a:t>A: </a:t>
            </a:r>
            <a:r>
              <a:rPr lang="de-DE" sz="3300" dirty="0">
                <a:solidFill>
                  <a:srgbClr val="008F00"/>
                </a:solidFill>
              </a:rPr>
              <a:t>The </a:t>
            </a:r>
            <a:r>
              <a:rPr lang="de-DE" sz="3300" dirty="0" err="1">
                <a:solidFill>
                  <a:srgbClr val="008F00"/>
                </a:solidFill>
              </a:rPr>
              <a:t>greenhouse</a:t>
            </a:r>
            <a:r>
              <a:rPr lang="de-DE" sz="3300" dirty="0">
                <a:solidFill>
                  <a:srgbClr val="008F00"/>
                </a:solidFill>
              </a:rPr>
              <a:t> </a:t>
            </a:r>
            <a:r>
              <a:rPr lang="de-DE" sz="3300" dirty="0" err="1">
                <a:solidFill>
                  <a:srgbClr val="008F00"/>
                </a:solidFill>
              </a:rPr>
              <a:t>effect</a:t>
            </a:r>
            <a:r>
              <a:rPr sz="3300" dirty="0">
                <a:solidFill>
                  <a:srgbClr val="008F00"/>
                </a:solidFill>
              </a:rPr>
              <a:t>.</a:t>
            </a:r>
          </a:p>
          <a:p>
            <a:pPr>
              <a:defRPr sz="3300"/>
            </a:pPr>
            <a:endParaRPr dirty="0"/>
          </a:p>
          <a:p>
            <a:pPr>
              <a:defRPr sz="3300"/>
            </a:pPr>
            <a:r>
              <a:rPr b="1" dirty="0"/>
              <a:t>B: </a:t>
            </a:r>
            <a:r>
              <a:rPr lang="de-DE" dirty="0"/>
              <a:t>Solar </a:t>
            </a:r>
            <a:r>
              <a:rPr lang="de-DE" dirty="0" err="1"/>
              <a:t>radiation</a:t>
            </a:r>
            <a:r>
              <a:rPr lang="de-DE" dirty="0"/>
              <a:t> </a:t>
            </a:r>
            <a:r>
              <a:rPr lang="de-DE" dirty="0" err="1"/>
              <a:t>chemistry</a:t>
            </a:r>
            <a:r>
              <a:rPr lang="de-DE" dirty="0"/>
              <a:t>.</a:t>
            </a:r>
            <a:endParaRPr dirty="0"/>
          </a:p>
        </p:txBody>
      </p:sp>
      <p:sp>
        <p:nvSpPr>
          <p:cNvPr id="2" name="Bildplatzhalter 1"/>
          <p:cNvSpPr>
            <a:spLocks noGrp="1"/>
          </p:cNvSpPr>
          <p:nvPr>
            <p:ph type="pic" sz="half" idx="14"/>
          </p:nvPr>
        </p:nvSpPr>
        <p:spPr/>
      </p:sp>
      <p:pic>
        <p:nvPicPr>
          <p:cNvPr id="7" name="Bild"/>
          <p:cNvPicPr>
            <a:picLocks/>
          </p:cNvPicPr>
          <p:nvPr/>
        </p:nvPicPr>
        <p:blipFill>
          <a:blip r:embed="rId3">
            <a:extLst>
              <a:ext uri="{28A0092B-C50C-407E-A947-70E740481C1C}">
                <a14:useLocalDpi xmlns:a14="http://schemas.microsoft.com/office/drawing/2010/main" val="0"/>
              </a:ext>
            </a:extLst>
          </a:blip>
          <a:stretch>
            <a:fillRect/>
          </a:stretch>
        </p:blipFill>
        <p:spPr>
          <a:xfrm>
            <a:off x="6286376" y="0"/>
            <a:ext cx="7006455" cy="9753599"/>
          </a:xfrm>
          <a:prstGeom prst="rect">
            <a:avLst/>
          </a:prstGeom>
          <a:ln w="9525">
            <a:round/>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Tree>
    <p:extLst>
      <p:ext uri="{BB962C8B-B14F-4D97-AF65-F5344CB8AC3E}">
        <p14:creationId xmlns:p14="http://schemas.microsoft.com/office/powerpoint/2010/main" val="3043000444"/>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New_Template4">
  <a:themeElements>
    <a:clrScheme name="New_Template4">
      <a:dk1>
        <a:srgbClr val="414141"/>
      </a:dk1>
      <a:lt1>
        <a:srgbClr val="004141"/>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1414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New_Template4">
  <a:themeElements>
    <a:clrScheme name="New_Template4">
      <a:dk1>
        <a:srgbClr val="000000"/>
      </a:dk1>
      <a:lt1>
        <a:srgbClr val="FFFFFF"/>
      </a:lt1>
      <a:dk2>
        <a:srgbClr val="66635F"/>
      </a:dk2>
      <a:lt2>
        <a:srgbClr val="C9C3BA"/>
      </a:lt2>
      <a:accent1>
        <a:srgbClr val="738FAF"/>
      </a:accent1>
      <a:accent2>
        <a:srgbClr val="74B6A8"/>
      </a:accent2>
      <a:accent3>
        <a:srgbClr val="A0AA69"/>
      </a:accent3>
      <a:accent4>
        <a:srgbClr val="CBA968"/>
      </a:accent4>
      <a:accent5>
        <a:srgbClr val="D08A7A"/>
      </a:accent5>
      <a:accent6>
        <a:srgbClr val="9E95A9"/>
      </a:accent6>
      <a:hlink>
        <a:srgbClr val="0000FF"/>
      </a:hlink>
      <a:folHlink>
        <a:srgbClr val="FF00FF"/>
      </a:folHlink>
    </a:clrScheme>
    <a:fontScheme name="New_Template4">
      <a:majorFont>
        <a:latin typeface="Bodoni SvtyTwo ITC TT-Book"/>
        <a:ea typeface="Bodoni SvtyTwo ITC TT-Book"/>
        <a:cs typeface="Bodoni SvtyTwo ITC TT-Book"/>
      </a:majorFont>
      <a:minorFont>
        <a:latin typeface="Bodoni SvtyTwo ITC TT-Book"/>
        <a:ea typeface="Bodoni SvtyTwo ITC TT-Book"/>
        <a:cs typeface="Bodoni SvtyTwo ITC TT-Book"/>
      </a:minorFont>
    </a:fontScheme>
    <a:fmtScheme name="New_Template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outerShdw blurRad="25400" dist="33948" dir="2700000" rotWithShape="0">
                <a:srgbClr val="3B3936"/>
              </a:outerShdw>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414141"/>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414141"/>
            </a:solidFill>
            <a:effectLst/>
            <a:uFillTx/>
            <a:latin typeface="Palatino"/>
            <a:ea typeface="Palatino"/>
            <a:cs typeface="Palatino"/>
            <a:sym typeface="Palatino"/>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1473</Words>
  <Application>Microsoft Office PowerPoint</Application>
  <PresentationFormat>Benutzerdefiniert</PresentationFormat>
  <Paragraphs>149</Paragraphs>
  <Slides>28</Slides>
  <Notes>17</Notes>
  <HiddenSlides>0</HiddenSlides>
  <MMClips>0</MMClips>
  <ScaleCrop>false</ScaleCrop>
  <HeadingPairs>
    <vt:vector size="4" baseType="variant">
      <vt:variant>
        <vt:lpstr>Design</vt:lpstr>
      </vt:variant>
      <vt:variant>
        <vt:i4>1</vt:i4>
      </vt:variant>
      <vt:variant>
        <vt:lpstr>Folientitel</vt:lpstr>
      </vt:variant>
      <vt:variant>
        <vt:i4>28</vt:i4>
      </vt:variant>
    </vt:vector>
  </HeadingPairs>
  <TitlesOfParts>
    <vt:vector size="29" baseType="lpstr">
      <vt:lpstr>New_Template4</vt:lpstr>
      <vt:lpstr>PowerPoint-Präsentation</vt:lpstr>
      <vt:lpstr>What do they want?</vt:lpstr>
      <vt:lpstr>What do they want?</vt:lpstr>
      <vt:lpstr>Which statement is correct?</vt:lpstr>
      <vt:lpstr>Which statement is correct?</vt:lpstr>
      <vt:lpstr>What are the effects  of climate change?</vt:lpstr>
      <vt:lpstr>What are the effects  of climate change?</vt:lpstr>
      <vt:lpstr>What causes climate change?</vt:lpstr>
      <vt:lpstr>What causes climate change?</vt:lpstr>
      <vt:lpstr>Can we  do something  against it?</vt:lpstr>
      <vt:lpstr>Can we  do something  against it?</vt:lpstr>
      <vt:lpstr>When was the Paris Agreement adopted?</vt:lpstr>
      <vt:lpstr>When was the Paris Agreement adopted?</vt:lpstr>
      <vt:lpstr>According to the Paris Agreement, by how many degrees may the global temperature rise at most?</vt:lpstr>
      <vt:lpstr>According to the Paris Agreement, by how many degrees may the global temperature rise at most?</vt:lpstr>
      <vt:lpstr>Why is he happy? </vt:lpstr>
      <vt:lpstr>Why is he happy? </vt:lpstr>
      <vt:lpstr>The ecological footprint shows...</vt:lpstr>
      <vt:lpstr>The ecological footprint shows...</vt:lpstr>
      <vt:lpstr>How big is the ecological footprint of a person living in Germany?</vt:lpstr>
      <vt:lpstr>How big is the ecological footprint of a person living in Germany?</vt:lpstr>
      <vt:lpstr>How big is the ecological footprint of a person living in Bangladesh?</vt:lpstr>
      <vt:lpstr>How big is the ecological footprint of a person living in Bangladesh?</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 wollen die?</dc:title>
  <dc:creator>NETZ13</dc:creator>
  <cp:lastModifiedBy>Windows-Benutzer</cp:lastModifiedBy>
  <cp:revision>36</cp:revision>
  <dcterms:modified xsi:type="dcterms:W3CDTF">2021-04-07T10:01:26Z</dcterms:modified>
</cp:coreProperties>
</file>